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notesSlides/notesSlide20.xml" ContentType="application/vnd.openxmlformats-officedocument.presentationml.notesSlide+xml"/>
  <Override PartName="/ppt/tags/tag45.xml" ContentType="application/vnd.openxmlformats-officedocument.presentationml.tags+xml"/>
  <Override PartName="/ppt/notesSlides/notesSlide21.xml" ContentType="application/vnd.openxmlformats-officedocument.presentationml.notesSlide+xml"/>
  <Override PartName="/ppt/tags/tag46.xml" ContentType="application/vnd.openxmlformats-officedocument.presentationml.tags+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tags/tag48.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576" r:id="rId2"/>
    <p:sldId id="585" r:id="rId3"/>
    <p:sldId id="605" r:id="rId4"/>
    <p:sldId id="325" r:id="rId5"/>
    <p:sldId id="547" r:id="rId6"/>
    <p:sldId id="548" r:id="rId7"/>
    <p:sldId id="607" r:id="rId8"/>
    <p:sldId id="550" r:id="rId9"/>
    <p:sldId id="551" r:id="rId10"/>
    <p:sldId id="571" r:id="rId11"/>
    <p:sldId id="603" r:id="rId12"/>
    <p:sldId id="604" r:id="rId13"/>
    <p:sldId id="606" r:id="rId14"/>
    <p:sldId id="556" r:id="rId15"/>
    <p:sldId id="557" r:id="rId16"/>
    <p:sldId id="558" r:id="rId17"/>
    <p:sldId id="534" r:id="rId18"/>
    <p:sldId id="427" r:id="rId19"/>
    <p:sldId id="596" r:id="rId20"/>
    <p:sldId id="598" r:id="rId21"/>
    <p:sldId id="599" r:id="rId22"/>
    <p:sldId id="600" r:id="rId23"/>
    <p:sldId id="601" r:id="rId24"/>
    <p:sldId id="425" r:id="rId25"/>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anchetta-Riordan, Jenn" initials="CJ" lastIdx="3" clrIdx="0">
    <p:extLst>
      <p:ext uri="{19B8F6BF-5375-455C-9EA6-DF929625EA0E}">
        <p15:presenceInfo xmlns:p15="http://schemas.microsoft.com/office/powerpoint/2012/main" userId="S-1-5-21-1407069837-2091007605-538272213-29648769" providerId="AD"/>
      </p:ext>
    </p:extLst>
  </p:cmAuthor>
  <p:cmAuthor id="2" name="Millhollon, Mary" initials="MM" lastIdx="4" clrIdx="1">
    <p:extLst>
      <p:ext uri="{19B8F6BF-5375-455C-9EA6-DF929625EA0E}">
        <p15:presenceInfo xmlns:p15="http://schemas.microsoft.com/office/powerpoint/2012/main" userId="S-1-5-21-1407069837-2091007605-538272213-301337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76"/>
    <a:srgbClr val="2E27AD"/>
    <a:srgbClr val="B0084D"/>
    <a:srgbClr val="067F68"/>
    <a:srgbClr val="95B0FF"/>
    <a:srgbClr val="CC0200"/>
    <a:srgbClr val="E07900"/>
    <a:srgbClr val="0A99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9"/>
    <p:restoredTop sz="68956" autoAdjust="0"/>
  </p:normalViewPr>
  <p:slideViewPr>
    <p:cSldViewPr snapToGrid="0" snapToObjects="1">
      <p:cViewPr varScale="1">
        <p:scale>
          <a:sx n="81" d="100"/>
          <a:sy n="81" d="100"/>
        </p:scale>
        <p:origin x="200" y="176"/>
      </p:cViewPr>
      <p:guideLst/>
    </p:cSldViewPr>
  </p:slideViewPr>
  <p:notesTextViewPr>
    <p:cViewPr>
      <p:scale>
        <a:sx n="170" d="100"/>
        <a:sy n="170" d="100"/>
      </p:scale>
      <p:origin x="0" y="-88"/>
    </p:cViewPr>
  </p:notesTextViewPr>
  <p:notesViewPr>
    <p:cSldViewPr snapToGrid="0" snapToObjects="1">
      <p:cViewPr varScale="1">
        <p:scale>
          <a:sx n="96" d="100"/>
          <a:sy n="96" d="100"/>
        </p:scale>
        <p:origin x="368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BDEB41-91AA-E04B-8E6C-E480D8E3A4CB}" type="doc">
      <dgm:prSet loTypeId="urn:microsoft.com/office/officeart/2005/8/layout/vList5" loCatId="" qsTypeId="urn:microsoft.com/office/officeart/2005/8/quickstyle/simple1" qsCatId="simple" csTypeId="urn:microsoft.com/office/officeart/2005/8/colors/accent4_2" csCatId="accent4" phldr="1"/>
      <dgm:spPr/>
      <dgm:t>
        <a:bodyPr/>
        <a:lstStyle/>
        <a:p>
          <a:endParaRPr lang="en-US"/>
        </a:p>
      </dgm:t>
    </dgm:pt>
    <dgm:pt modelId="{07C0C778-F450-DB4D-BDFD-3827B2B0360A}">
      <dgm:prSet phldrT="[Text]" custT="1"/>
      <dgm:spPr>
        <a:solidFill>
          <a:srgbClr val="2E27AD"/>
        </a:solidFill>
      </dgm:spPr>
      <dgm:t>
        <a:bodyPr/>
        <a:lstStyle/>
        <a:p>
          <a:r>
            <a:rPr lang="en-US" sz="2400" b="0" i="1" u="none" dirty="0">
              <a:latin typeface="Amazon Ember" panose="020B0603020204020204" pitchFamily="34" charset="0"/>
              <a:ea typeface="Amazon Ember" panose="020B0603020204020204" pitchFamily="34" charset="0"/>
              <a:cs typeface="Amazon Ember" panose="020B0603020204020204" pitchFamily="34" charset="0"/>
            </a:rPr>
            <a:t>What</a:t>
          </a:r>
          <a:r>
            <a:rPr lang="en-US" sz="2400" b="0" i="0" dirty="0">
              <a:latin typeface="Amazon Ember" panose="020B0603020204020204" pitchFamily="34" charset="0"/>
              <a:ea typeface="Amazon Ember" panose="020B0603020204020204" pitchFamily="34" charset="0"/>
              <a:cs typeface="Amazon Ember" panose="020B0603020204020204" pitchFamily="34" charset="0"/>
            </a:rPr>
            <a:t> happened?</a:t>
          </a:r>
        </a:p>
      </dgm:t>
    </dgm:pt>
    <dgm:pt modelId="{4F92EE76-9DAC-504C-9689-7019BE18F234}" type="parTrans" cxnId="{F35B3000-EB60-6E44-B1BF-D4482E9DAE9F}">
      <dgm:prSet/>
      <dgm:spPr/>
      <dgm:t>
        <a:bodyPr/>
        <a:lstStyle/>
        <a:p>
          <a:endParaRPr lang="en-US"/>
        </a:p>
      </dgm:t>
    </dgm:pt>
    <dgm:pt modelId="{CDBF6118-B1F9-5A4D-82E2-530593DD356C}" type="sibTrans" cxnId="{F35B3000-EB60-6E44-B1BF-D4482E9DAE9F}">
      <dgm:prSet/>
      <dgm:spPr/>
      <dgm:t>
        <a:bodyPr/>
        <a:lstStyle/>
        <a:p>
          <a:endParaRPr lang="en-US"/>
        </a:p>
      </dgm:t>
    </dgm:pt>
    <dgm:pt modelId="{F6D6FC68-9896-6D47-B24F-CE2A72A694BF}">
      <dgm:prSet phldrT="[Text]" custT="1"/>
      <dgm:spPr>
        <a:solidFill>
          <a:srgbClr val="95B0FF">
            <a:alpha val="19000"/>
          </a:srgbClr>
        </a:solidFill>
        <a:ln>
          <a:noFill/>
        </a:ln>
      </dgm:spPr>
      <dgm:t>
        <a:bodyPr/>
        <a:lstStyle/>
        <a:p>
          <a:pPr>
            <a:buNone/>
          </a:pPr>
          <a:r>
            <a:rPr lang="en-US" sz="2400" b="0" i="0" dirty="0">
              <a:latin typeface="Amazon Ember" panose="020B0603020204020204" pitchFamily="34" charset="0"/>
              <a:ea typeface="Amazon Ember" panose="020B0603020204020204" pitchFamily="34" charset="0"/>
              <a:cs typeface="Amazon Ember" panose="020B0603020204020204" pitchFamily="34" charset="0"/>
            </a:rPr>
            <a:t>New IAM user (Mary) created</a:t>
          </a:r>
        </a:p>
      </dgm:t>
    </dgm:pt>
    <dgm:pt modelId="{B00049A5-AE69-C24C-8EDD-5F38FFA67A69}" type="parTrans" cxnId="{16C701CC-C2E9-C64B-9CF0-4840013A085D}">
      <dgm:prSet/>
      <dgm:spPr/>
      <dgm:t>
        <a:bodyPr/>
        <a:lstStyle/>
        <a:p>
          <a:endParaRPr lang="en-US"/>
        </a:p>
      </dgm:t>
    </dgm:pt>
    <dgm:pt modelId="{3C1055D4-0851-C241-AFC2-5BC51EAF3135}" type="sibTrans" cxnId="{16C701CC-C2E9-C64B-9CF0-4840013A085D}">
      <dgm:prSet/>
      <dgm:spPr/>
      <dgm:t>
        <a:bodyPr/>
        <a:lstStyle/>
        <a:p>
          <a:endParaRPr lang="en-US"/>
        </a:p>
      </dgm:t>
    </dgm:pt>
    <dgm:pt modelId="{DD106493-696C-994F-9EC2-AF1D2F5C2243}">
      <dgm:prSet phldrT="[Text]" custT="1"/>
      <dgm:spPr>
        <a:solidFill>
          <a:srgbClr val="95B0FF">
            <a:alpha val="19000"/>
          </a:srgbClr>
        </a:solidFill>
        <a:ln>
          <a:noFill/>
        </a:ln>
      </dgm:spPr>
      <dgm:t>
        <a:bodyPr/>
        <a:lstStyle/>
        <a:p>
          <a:pPr>
            <a:buNone/>
          </a:pPr>
          <a:r>
            <a:rPr lang="en-US" sz="2400" b="0" i="0" dirty="0">
              <a:latin typeface="Amazon Ember" panose="020B0603020204020204" pitchFamily="34" charset="0"/>
              <a:ea typeface="Amazon Ember" panose="020B0603020204020204" pitchFamily="34" charset="0"/>
              <a:cs typeface="Amazon Ember" panose="020B0603020204020204" pitchFamily="34" charset="0"/>
            </a:rPr>
            <a:t>IAM user John</a:t>
          </a:r>
        </a:p>
      </dgm:t>
    </dgm:pt>
    <dgm:pt modelId="{E33EAC0F-B216-E54D-B89F-9C22812E2DC1}" type="parTrans" cxnId="{65F29E67-6D9C-7446-BAAC-F6899572B185}">
      <dgm:prSet/>
      <dgm:spPr/>
      <dgm:t>
        <a:bodyPr/>
        <a:lstStyle/>
        <a:p>
          <a:endParaRPr lang="en-US"/>
        </a:p>
      </dgm:t>
    </dgm:pt>
    <dgm:pt modelId="{13A8099C-91F3-864F-969F-F3FCE104C406}" type="sibTrans" cxnId="{65F29E67-6D9C-7446-BAAC-F6899572B185}">
      <dgm:prSet/>
      <dgm:spPr/>
      <dgm:t>
        <a:bodyPr/>
        <a:lstStyle/>
        <a:p>
          <a:endParaRPr lang="en-US"/>
        </a:p>
      </dgm:t>
    </dgm:pt>
    <dgm:pt modelId="{CB25A913-4DA5-F442-8C3A-8BC72AA35A92}">
      <dgm:prSet custT="1"/>
      <dgm:spPr>
        <a:solidFill>
          <a:srgbClr val="2E27AD"/>
        </a:solidFill>
      </dgm:spPr>
      <dgm:t>
        <a:bodyPr/>
        <a:lstStyle/>
        <a:p>
          <a:r>
            <a:rPr lang="en-US" sz="2400" b="0" i="1" u="none" dirty="0">
              <a:latin typeface="Amazon Ember" panose="020B0603020204020204" pitchFamily="34" charset="0"/>
              <a:ea typeface="Amazon Ember" panose="020B0603020204020204" pitchFamily="34" charset="0"/>
              <a:cs typeface="Amazon Ember" panose="020B0603020204020204" pitchFamily="34" charset="0"/>
            </a:rPr>
            <a:t>When</a:t>
          </a:r>
          <a:r>
            <a:rPr lang="en-US" sz="2400" b="0" i="0" dirty="0">
              <a:latin typeface="Amazon Ember" panose="020B0603020204020204" pitchFamily="34" charset="0"/>
              <a:ea typeface="Amazon Ember" panose="020B0603020204020204" pitchFamily="34" charset="0"/>
              <a:cs typeface="Amazon Ember" panose="020B0603020204020204" pitchFamily="34" charset="0"/>
            </a:rPr>
            <a:t> did this occur?</a:t>
          </a:r>
        </a:p>
      </dgm:t>
    </dgm:pt>
    <dgm:pt modelId="{BE1D763E-0B0D-9F4A-8004-45746D02496C}" type="parTrans" cxnId="{4B1A1C0B-F3D1-8F42-B582-E8A04C00A6B7}">
      <dgm:prSet/>
      <dgm:spPr/>
      <dgm:t>
        <a:bodyPr/>
        <a:lstStyle/>
        <a:p>
          <a:endParaRPr lang="en-US"/>
        </a:p>
      </dgm:t>
    </dgm:pt>
    <dgm:pt modelId="{34B50E62-11FF-984D-B99F-A166F142A1E3}" type="sibTrans" cxnId="{4B1A1C0B-F3D1-8F42-B582-E8A04C00A6B7}">
      <dgm:prSet/>
      <dgm:spPr/>
      <dgm:t>
        <a:bodyPr/>
        <a:lstStyle/>
        <a:p>
          <a:endParaRPr lang="en-US"/>
        </a:p>
      </dgm:t>
    </dgm:pt>
    <dgm:pt modelId="{E7F265DA-2A67-314F-9114-FE1F3D7CE318}">
      <dgm:prSet custT="1"/>
      <dgm:spPr>
        <a:solidFill>
          <a:srgbClr val="95B0FF">
            <a:alpha val="19000"/>
          </a:srgbClr>
        </a:solidFill>
        <a:ln>
          <a:noFill/>
        </a:ln>
      </dgm:spPr>
      <dgm:t>
        <a:bodyPr/>
        <a:lstStyle/>
        <a:p>
          <a:pPr>
            <a:buNone/>
          </a:pPr>
          <a:r>
            <a:rPr lang="en-US" sz="2400" b="0" i="0" dirty="0">
              <a:latin typeface="Amazon Ember" panose="020B0603020204020204" pitchFamily="34" charset="0"/>
              <a:ea typeface="Amazon Ember" panose="020B0603020204020204" pitchFamily="34" charset="0"/>
              <a:cs typeface="Amazon Ember" panose="020B0603020204020204" pitchFamily="34" charset="0"/>
            </a:rPr>
            <a:t>January 1, 2021 at 9:00 AM</a:t>
          </a:r>
        </a:p>
      </dgm:t>
    </dgm:pt>
    <dgm:pt modelId="{765BE976-8CAB-364C-BA69-822E4719799E}" type="parTrans" cxnId="{19A4B8F9-ABFA-D641-8786-5A17603DE760}">
      <dgm:prSet/>
      <dgm:spPr/>
      <dgm:t>
        <a:bodyPr/>
        <a:lstStyle/>
        <a:p>
          <a:endParaRPr lang="en-US"/>
        </a:p>
      </dgm:t>
    </dgm:pt>
    <dgm:pt modelId="{8C920977-88D8-4843-B253-0D676DC434C2}" type="sibTrans" cxnId="{19A4B8F9-ABFA-D641-8786-5A17603DE760}">
      <dgm:prSet/>
      <dgm:spPr/>
      <dgm:t>
        <a:bodyPr/>
        <a:lstStyle/>
        <a:p>
          <a:endParaRPr lang="en-US"/>
        </a:p>
      </dgm:t>
    </dgm:pt>
    <dgm:pt modelId="{6A2F3093-28BE-5740-81DE-76057B62A35C}">
      <dgm:prSet custT="1"/>
      <dgm:spPr>
        <a:solidFill>
          <a:srgbClr val="2E27AD"/>
        </a:solidFill>
      </dgm:spPr>
      <dgm:t>
        <a:bodyPr/>
        <a:lstStyle/>
        <a:p>
          <a:pPr algn="ctr"/>
          <a:r>
            <a:rPr lang="en-US" sz="2400" b="0" i="1" u="none" dirty="0">
              <a:latin typeface="Amazon Ember" panose="020B0603020204020204" pitchFamily="34" charset="0"/>
              <a:ea typeface="Amazon Ember" panose="020B0603020204020204" pitchFamily="34" charset="0"/>
              <a:cs typeface="Amazon Ember" panose="020B0603020204020204" pitchFamily="34" charset="0"/>
            </a:rPr>
            <a:t>How</a:t>
          </a:r>
          <a:r>
            <a:rPr lang="en-US" sz="2400" b="0" i="0" dirty="0">
              <a:latin typeface="Amazon Ember" panose="020B0603020204020204" pitchFamily="34" charset="0"/>
              <a:ea typeface="Amazon Ember" panose="020B0603020204020204" pitchFamily="34" charset="0"/>
              <a:cs typeface="Amazon Ember" panose="020B0603020204020204" pitchFamily="34" charset="0"/>
            </a:rPr>
            <a:t> was the request made?</a:t>
          </a:r>
        </a:p>
      </dgm:t>
    </dgm:pt>
    <dgm:pt modelId="{E828A831-B15D-2E44-B41C-E0FA72A10A37}" type="parTrans" cxnId="{18469649-C998-7F48-AFC4-49A859CB28EE}">
      <dgm:prSet/>
      <dgm:spPr/>
      <dgm:t>
        <a:bodyPr/>
        <a:lstStyle/>
        <a:p>
          <a:endParaRPr lang="en-US"/>
        </a:p>
      </dgm:t>
    </dgm:pt>
    <dgm:pt modelId="{5A4C5FA5-2CFD-2340-9D35-885015E4EC6A}" type="sibTrans" cxnId="{18469649-C998-7F48-AFC4-49A859CB28EE}">
      <dgm:prSet/>
      <dgm:spPr/>
      <dgm:t>
        <a:bodyPr/>
        <a:lstStyle/>
        <a:p>
          <a:endParaRPr lang="en-US"/>
        </a:p>
      </dgm:t>
    </dgm:pt>
    <dgm:pt modelId="{095BD224-C094-A449-900B-E0B55E0D95C1}">
      <dgm:prSet custT="1"/>
      <dgm:spPr>
        <a:solidFill>
          <a:srgbClr val="95B0FF">
            <a:alpha val="19000"/>
          </a:srgbClr>
        </a:solidFill>
        <a:ln>
          <a:noFill/>
        </a:ln>
      </dgm:spPr>
      <dgm:t>
        <a:bodyPr/>
        <a:lstStyle/>
        <a:p>
          <a:pPr>
            <a:buNone/>
          </a:pPr>
          <a:r>
            <a:rPr lang="en-US" sz="2400" b="0" i="0" dirty="0">
              <a:latin typeface="Amazon Ember" panose="020B0603020204020204" pitchFamily="34" charset="0"/>
              <a:ea typeface="Amazon Ember" panose="020B0603020204020204" pitchFamily="34" charset="0"/>
              <a:cs typeface="Amazon Ember" panose="020B0603020204020204" pitchFamily="34" charset="0"/>
            </a:rPr>
            <a:t>Through the AWS Management Console</a:t>
          </a:r>
        </a:p>
      </dgm:t>
    </dgm:pt>
    <dgm:pt modelId="{8D8E12FD-333E-CC42-B99B-B167D1A8B9E0}" type="parTrans" cxnId="{C2B02D4B-062A-2444-A51A-C540942B56B5}">
      <dgm:prSet/>
      <dgm:spPr/>
      <dgm:t>
        <a:bodyPr/>
        <a:lstStyle/>
        <a:p>
          <a:endParaRPr lang="en-US"/>
        </a:p>
      </dgm:t>
    </dgm:pt>
    <dgm:pt modelId="{943BAD5A-7F6B-534F-B9FE-11D96E03668B}" type="sibTrans" cxnId="{C2B02D4B-062A-2444-A51A-C540942B56B5}">
      <dgm:prSet/>
      <dgm:spPr/>
      <dgm:t>
        <a:bodyPr/>
        <a:lstStyle/>
        <a:p>
          <a:endParaRPr lang="en-US"/>
        </a:p>
      </dgm:t>
    </dgm:pt>
    <dgm:pt modelId="{89C7F0BC-FDFF-3949-9ADB-7B38A316DC79}">
      <dgm:prSet phldrT="[Text]" custT="1"/>
      <dgm:spPr>
        <a:solidFill>
          <a:srgbClr val="2E27AD"/>
        </a:solidFill>
      </dgm:spPr>
      <dgm:t>
        <a:bodyPr/>
        <a:lstStyle/>
        <a:p>
          <a:r>
            <a:rPr lang="en-US" sz="2400" b="0" i="1" u="none" dirty="0">
              <a:latin typeface="Amazon Ember" panose="020B0603020204020204" pitchFamily="34" charset="0"/>
              <a:ea typeface="Amazon Ember" panose="020B0603020204020204" pitchFamily="34" charset="0"/>
              <a:cs typeface="Amazon Ember" panose="020B0603020204020204" pitchFamily="34" charset="0"/>
            </a:rPr>
            <a:t>Who</a:t>
          </a:r>
          <a:r>
            <a:rPr lang="en-US" sz="2400" b="0" i="0" dirty="0">
              <a:latin typeface="Amazon Ember" panose="020B0603020204020204" pitchFamily="34" charset="0"/>
              <a:ea typeface="Amazon Ember" panose="020B0603020204020204" pitchFamily="34" charset="0"/>
              <a:cs typeface="Amazon Ember" panose="020B0603020204020204" pitchFamily="34" charset="0"/>
            </a:rPr>
            <a:t> made the request?</a:t>
          </a:r>
        </a:p>
      </dgm:t>
    </dgm:pt>
    <dgm:pt modelId="{428CD101-8AEB-914E-9D7D-A2D71A1C206B}" type="sibTrans" cxnId="{4A977052-94D3-5447-BD50-53BDBF3F1830}">
      <dgm:prSet/>
      <dgm:spPr/>
      <dgm:t>
        <a:bodyPr/>
        <a:lstStyle/>
        <a:p>
          <a:endParaRPr lang="en-US"/>
        </a:p>
      </dgm:t>
    </dgm:pt>
    <dgm:pt modelId="{8130E046-45B2-CC45-B894-06CAFC01A1C6}" type="parTrans" cxnId="{4A977052-94D3-5447-BD50-53BDBF3F1830}">
      <dgm:prSet/>
      <dgm:spPr/>
      <dgm:t>
        <a:bodyPr/>
        <a:lstStyle/>
        <a:p>
          <a:endParaRPr lang="en-US"/>
        </a:p>
      </dgm:t>
    </dgm:pt>
    <dgm:pt modelId="{58A612A6-9CA4-EA44-807D-6C7A6249272A}" type="pres">
      <dgm:prSet presAssocID="{2EBDEB41-91AA-E04B-8E6C-E480D8E3A4CB}" presName="Name0" presStyleCnt="0">
        <dgm:presLayoutVars>
          <dgm:dir/>
          <dgm:animLvl val="lvl"/>
          <dgm:resizeHandles val="exact"/>
        </dgm:presLayoutVars>
      </dgm:prSet>
      <dgm:spPr/>
    </dgm:pt>
    <dgm:pt modelId="{1FE6AE2F-B402-A34E-85AB-F9FA210BFDA1}" type="pres">
      <dgm:prSet presAssocID="{07C0C778-F450-DB4D-BDFD-3827B2B0360A}" presName="linNode" presStyleCnt="0"/>
      <dgm:spPr/>
    </dgm:pt>
    <dgm:pt modelId="{C6628B12-788E-5947-AA62-B69511551CE5}" type="pres">
      <dgm:prSet presAssocID="{07C0C778-F450-DB4D-BDFD-3827B2B0360A}" presName="parentText" presStyleLbl="node1" presStyleIdx="0" presStyleCnt="4">
        <dgm:presLayoutVars>
          <dgm:chMax val="1"/>
          <dgm:bulletEnabled val="1"/>
        </dgm:presLayoutVars>
      </dgm:prSet>
      <dgm:spPr/>
    </dgm:pt>
    <dgm:pt modelId="{75222A18-FD2E-AB4D-8538-C577EE456127}" type="pres">
      <dgm:prSet presAssocID="{07C0C778-F450-DB4D-BDFD-3827B2B0360A}" presName="descendantText" presStyleLbl="alignAccFollowNode1" presStyleIdx="0" presStyleCnt="4">
        <dgm:presLayoutVars>
          <dgm:bulletEnabled val="1"/>
        </dgm:presLayoutVars>
      </dgm:prSet>
      <dgm:spPr/>
    </dgm:pt>
    <dgm:pt modelId="{B3DFDB9B-4E32-9142-982F-1E9E7B4285CC}" type="pres">
      <dgm:prSet presAssocID="{CDBF6118-B1F9-5A4D-82E2-530593DD356C}" presName="sp" presStyleCnt="0"/>
      <dgm:spPr/>
    </dgm:pt>
    <dgm:pt modelId="{E52F2A52-BD86-C34B-935C-3DEF3B7B6D39}" type="pres">
      <dgm:prSet presAssocID="{89C7F0BC-FDFF-3949-9ADB-7B38A316DC79}" presName="linNode" presStyleCnt="0"/>
      <dgm:spPr/>
    </dgm:pt>
    <dgm:pt modelId="{BA4A5EC4-3AB5-BC49-908B-8267DB55BACF}" type="pres">
      <dgm:prSet presAssocID="{89C7F0BC-FDFF-3949-9ADB-7B38A316DC79}" presName="parentText" presStyleLbl="node1" presStyleIdx="1" presStyleCnt="4">
        <dgm:presLayoutVars>
          <dgm:chMax val="1"/>
          <dgm:bulletEnabled val="1"/>
        </dgm:presLayoutVars>
      </dgm:prSet>
      <dgm:spPr/>
    </dgm:pt>
    <dgm:pt modelId="{A1ABEF6C-DEE3-EB4C-BB7F-FD8C50ABADCF}" type="pres">
      <dgm:prSet presAssocID="{89C7F0BC-FDFF-3949-9ADB-7B38A316DC79}" presName="descendantText" presStyleLbl="alignAccFollowNode1" presStyleIdx="1" presStyleCnt="4">
        <dgm:presLayoutVars>
          <dgm:bulletEnabled val="1"/>
        </dgm:presLayoutVars>
      </dgm:prSet>
      <dgm:spPr/>
    </dgm:pt>
    <dgm:pt modelId="{B81CE16B-13BD-B24A-BED4-C8E5B4A58894}" type="pres">
      <dgm:prSet presAssocID="{428CD101-8AEB-914E-9D7D-A2D71A1C206B}" presName="sp" presStyleCnt="0"/>
      <dgm:spPr/>
    </dgm:pt>
    <dgm:pt modelId="{C8193457-0CCC-F94D-B676-26C2A987C32B}" type="pres">
      <dgm:prSet presAssocID="{CB25A913-4DA5-F442-8C3A-8BC72AA35A92}" presName="linNode" presStyleCnt="0"/>
      <dgm:spPr/>
    </dgm:pt>
    <dgm:pt modelId="{87E0D45F-5A5E-1E42-A5FC-3BA8BD20D95C}" type="pres">
      <dgm:prSet presAssocID="{CB25A913-4DA5-F442-8C3A-8BC72AA35A92}" presName="parentText" presStyleLbl="node1" presStyleIdx="2" presStyleCnt="4">
        <dgm:presLayoutVars>
          <dgm:chMax val="1"/>
          <dgm:bulletEnabled val="1"/>
        </dgm:presLayoutVars>
      </dgm:prSet>
      <dgm:spPr/>
    </dgm:pt>
    <dgm:pt modelId="{63D395C8-84FA-9D4B-B68C-6D43A272D67B}" type="pres">
      <dgm:prSet presAssocID="{CB25A913-4DA5-F442-8C3A-8BC72AA35A92}" presName="descendantText" presStyleLbl="alignAccFollowNode1" presStyleIdx="2" presStyleCnt="4">
        <dgm:presLayoutVars>
          <dgm:bulletEnabled val="1"/>
        </dgm:presLayoutVars>
      </dgm:prSet>
      <dgm:spPr/>
    </dgm:pt>
    <dgm:pt modelId="{D4C9DB8F-DA24-E042-891F-0DE2CAF9BEC6}" type="pres">
      <dgm:prSet presAssocID="{34B50E62-11FF-984D-B99F-A166F142A1E3}" presName="sp" presStyleCnt="0"/>
      <dgm:spPr/>
    </dgm:pt>
    <dgm:pt modelId="{FFB5DFF9-DB2E-4C49-B596-574A1D25CAF8}" type="pres">
      <dgm:prSet presAssocID="{6A2F3093-28BE-5740-81DE-76057B62A35C}" presName="linNode" presStyleCnt="0"/>
      <dgm:spPr/>
    </dgm:pt>
    <dgm:pt modelId="{BF0A8740-0161-AD43-B003-C6D01059DA39}" type="pres">
      <dgm:prSet presAssocID="{6A2F3093-28BE-5740-81DE-76057B62A35C}" presName="parentText" presStyleLbl="node1" presStyleIdx="3" presStyleCnt="4">
        <dgm:presLayoutVars>
          <dgm:chMax val="1"/>
          <dgm:bulletEnabled val="1"/>
        </dgm:presLayoutVars>
      </dgm:prSet>
      <dgm:spPr/>
    </dgm:pt>
    <dgm:pt modelId="{5948CC5A-3520-7F42-A3BA-B2BD37D9EE6B}" type="pres">
      <dgm:prSet presAssocID="{6A2F3093-28BE-5740-81DE-76057B62A35C}" presName="descendantText" presStyleLbl="alignAccFollowNode1" presStyleIdx="3" presStyleCnt="4">
        <dgm:presLayoutVars>
          <dgm:bulletEnabled val="1"/>
        </dgm:presLayoutVars>
      </dgm:prSet>
      <dgm:spPr/>
    </dgm:pt>
  </dgm:ptLst>
  <dgm:cxnLst>
    <dgm:cxn modelId="{F35B3000-EB60-6E44-B1BF-D4482E9DAE9F}" srcId="{2EBDEB41-91AA-E04B-8E6C-E480D8E3A4CB}" destId="{07C0C778-F450-DB4D-BDFD-3827B2B0360A}" srcOrd="0" destOrd="0" parTransId="{4F92EE76-9DAC-504C-9689-7019BE18F234}" sibTransId="{CDBF6118-B1F9-5A4D-82E2-530593DD356C}"/>
    <dgm:cxn modelId="{4B1A1C0B-F3D1-8F42-B582-E8A04C00A6B7}" srcId="{2EBDEB41-91AA-E04B-8E6C-E480D8E3A4CB}" destId="{CB25A913-4DA5-F442-8C3A-8BC72AA35A92}" srcOrd="2" destOrd="0" parTransId="{BE1D763E-0B0D-9F4A-8004-45746D02496C}" sibTransId="{34B50E62-11FF-984D-B99F-A166F142A1E3}"/>
    <dgm:cxn modelId="{37B7660D-1CC1-AC43-BFDD-50693D19D92E}" type="presOf" srcId="{CB25A913-4DA5-F442-8C3A-8BC72AA35A92}" destId="{87E0D45F-5A5E-1E42-A5FC-3BA8BD20D95C}" srcOrd="0" destOrd="0" presId="urn:microsoft.com/office/officeart/2005/8/layout/vList5"/>
    <dgm:cxn modelId="{C6DE5614-8175-B54A-92D2-EF25540DD4E9}" type="presOf" srcId="{6A2F3093-28BE-5740-81DE-76057B62A35C}" destId="{BF0A8740-0161-AD43-B003-C6D01059DA39}" srcOrd="0" destOrd="0" presId="urn:microsoft.com/office/officeart/2005/8/layout/vList5"/>
    <dgm:cxn modelId="{026E173B-CA3B-FE40-91CC-ED32680283DD}" type="presOf" srcId="{DD106493-696C-994F-9EC2-AF1D2F5C2243}" destId="{A1ABEF6C-DEE3-EB4C-BB7F-FD8C50ABADCF}" srcOrd="0" destOrd="0" presId="urn:microsoft.com/office/officeart/2005/8/layout/vList5"/>
    <dgm:cxn modelId="{52906F3C-752D-104D-8A58-B0418CCD2267}" type="presOf" srcId="{095BD224-C094-A449-900B-E0B55E0D95C1}" destId="{5948CC5A-3520-7F42-A3BA-B2BD37D9EE6B}" srcOrd="0" destOrd="0" presId="urn:microsoft.com/office/officeart/2005/8/layout/vList5"/>
    <dgm:cxn modelId="{2D84FC3D-4BE7-9240-A14C-A08BC1B77510}" type="presOf" srcId="{2EBDEB41-91AA-E04B-8E6C-E480D8E3A4CB}" destId="{58A612A6-9CA4-EA44-807D-6C7A6249272A}" srcOrd="0" destOrd="0" presId="urn:microsoft.com/office/officeart/2005/8/layout/vList5"/>
    <dgm:cxn modelId="{18469649-C998-7F48-AFC4-49A859CB28EE}" srcId="{2EBDEB41-91AA-E04B-8E6C-E480D8E3A4CB}" destId="{6A2F3093-28BE-5740-81DE-76057B62A35C}" srcOrd="3" destOrd="0" parTransId="{E828A831-B15D-2E44-B41C-E0FA72A10A37}" sibTransId="{5A4C5FA5-2CFD-2340-9D35-885015E4EC6A}"/>
    <dgm:cxn modelId="{C2B02D4B-062A-2444-A51A-C540942B56B5}" srcId="{6A2F3093-28BE-5740-81DE-76057B62A35C}" destId="{095BD224-C094-A449-900B-E0B55E0D95C1}" srcOrd="0" destOrd="0" parTransId="{8D8E12FD-333E-CC42-B99B-B167D1A8B9E0}" sibTransId="{943BAD5A-7F6B-534F-B9FE-11D96E03668B}"/>
    <dgm:cxn modelId="{4A977052-94D3-5447-BD50-53BDBF3F1830}" srcId="{2EBDEB41-91AA-E04B-8E6C-E480D8E3A4CB}" destId="{89C7F0BC-FDFF-3949-9ADB-7B38A316DC79}" srcOrd="1" destOrd="0" parTransId="{8130E046-45B2-CC45-B894-06CAFC01A1C6}" sibTransId="{428CD101-8AEB-914E-9D7D-A2D71A1C206B}"/>
    <dgm:cxn modelId="{A4B5D555-F6AA-3446-B091-005F44B08B05}" type="presOf" srcId="{89C7F0BC-FDFF-3949-9ADB-7B38A316DC79}" destId="{BA4A5EC4-3AB5-BC49-908B-8267DB55BACF}" srcOrd="0" destOrd="0" presId="urn:microsoft.com/office/officeart/2005/8/layout/vList5"/>
    <dgm:cxn modelId="{65F29E67-6D9C-7446-BAAC-F6899572B185}" srcId="{89C7F0BC-FDFF-3949-9ADB-7B38A316DC79}" destId="{DD106493-696C-994F-9EC2-AF1D2F5C2243}" srcOrd="0" destOrd="0" parTransId="{E33EAC0F-B216-E54D-B89F-9C22812E2DC1}" sibTransId="{13A8099C-91F3-864F-969F-F3FCE104C406}"/>
    <dgm:cxn modelId="{F7148B7A-DE47-8140-ACC4-E19E77E2970C}" type="presOf" srcId="{07C0C778-F450-DB4D-BDFD-3827B2B0360A}" destId="{C6628B12-788E-5947-AA62-B69511551CE5}" srcOrd="0" destOrd="0" presId="urn:microsoft.com/office/officeart/2005/8/layout/vList5"/>
    <dgm:cxn modelId="{590AADBF-AA6C-8D4B-866B-80D9C0D0C9EF}" type="presOf" srcId="{F6D6FC68-9896-6D47-B24F-CE2A72A694BF}" destId="{75222A18-FD2E-AB4D-8538-C577EE456127}" srcOrd="0" destOrd="0" presId="urn:microsoft.com/office/officeart/2005/8/layout/vList5"/>
    <dgm:cxn modelId="{16C701CC-C2E9-C64B-9CF0-4840013A085D}" srcId="{07C0C778-F450-DB4D-BDFD-3827B2B0360A}" destId="{F6D6FC68-9896-6D47-B24F-CE2A72A694BF}" srcOrd="0" destOrd="0" parTransId="{B00049A5-AE69-C24C-8EDD-5F38FFA67A69}" sibTransId="{3C1055D4-0851-C241-AFC2-5BC51EAF3135}"/>
    <dgm:cxn modelId="{19A4B8F9-ABFA-D641-8786-5A17603DE760}" srcId="{CB25A913-4DA5-F442-8C3A-8BC72AA35A92}" destId="{E7F265DA-2A67-314F-9114-FE1F3D7CE318}" srcOrd="0" destOrd="0" parTransId="{765BE976-8CAB-364C-BA69-822E4719799E}" sibTransId="{8C920977-88D8-4843-B253-0D676DC434C2}"/>
    <dgm:cxn modelId="{7AAFF9F9-340E-4B43-998E-205511CE8CEC}" type="presOf" srcId="{E7F265DA-2A67-314F-9114-FE1F3D7CE318}" destId="{63D395C8-84FA-9D4B-B68C-6D43A272D67B}" srcOrd="0" destOrd="0" presId="urn:microsoft.com/office/officeart/2005/8/layout/vList5"/>
    <dgm:cxn modelId="{31A57FDB-9184-F74A-AC0E-B57A2DD660F5}" type="presParOf" srcId="{58A612A6-9CA4-EA44-807D-6C7A6249272A}" destId="{1FE6AE2F-B402-A34E-85AB-F9FA210BFDA1}" srcOrd="0" destOrd="0" presId="urn:microsoft.com/office/officeart/2005/8/layout/vList5"/>
    <dgm:cxn modelId="{AB311974-F23C-1C49-9366-8E225963D75A}" type="presParOf" srcId="{1FE6AE2F-B402-A34E-85AB-F9FA210BFDA1}" destId="{C6628B12-788E-5947-AA62-B69511551CE5}" srcOrd="0" destOrd="0" presId="urn:microsoft.com/office/officeart/2005/8/layout/vList5"/>
    <dgm:cxn modelId="{5CF93BFA-FEFE-CA49-B3A5-4FEB9E46BA3C}" type="presParOf" srcId="{1FE6AE2F-B402-A34E-85AB-F9FA210BFDA1}" destId="{75222A18-FD2E-AB4D-8538-C577EE456127}" srcOrd="1" destOrd="0" presId="urn:microsoft.com/office/officeart/2005/8/layout/vList5"/>
    <dgm:cxn modelId="{D49361D1-E806-A44C-A72E-A5A8CF54AA10}" type="presParOf" srcId="{58A612A6-9CA4-EA44-807D-6C7A6249272A}" destId="{B3DFDB9B-4E32-9142-982F-1E9E7B4285CC}" srcOrd="1" destOrd="0" presId="urn:microsoft.com/office/officeart/2005/8/layout/vList5"/>
    <dgm:cxn modelId="{076C4B0F-37B0-3946-B764-87562A5BBC50}" type="presParOf" srcId="{58A612A6-9CA4-EA44-807D-6C7A6249272A}" destId="{E52F2A52-BD86-C34B-935C-3DEF3B7B6D39}" srcOrd="2" destOrd="0" presId="urn:microsoft.com/office/officeart/2005/8/layout/vList5"/>
    <dgm:cxn modelId="{4C6D2FC7-C53A-1648-83E2-8D379F108F68}" type="presParOf" srcId="{E52F2A52-BD86-C34B-935C-3DEF3B7B6D39}" destId="{BA4A5EC4-3AB5-BC49-908B-8267DB55BACF}" srcOrd="0" destOrd="0" presId="urn:microsoft.com/office/officeart/2005/8/layout/vList5"/>
    <dgm:cxn modelId="{9AB09F53-8A13-5042-A76C-690037F0E175}" type="presParOf" srcId="{E52F2A52-BD86-C34B-935C-3DEF3B7B6D39}" destId="{A1ABEF6C-DEE3-EB4C-BB7F-FD8C50ABADCF}" srcOrd="1" destOrd="0" presId="urn:microsoft.com/office/officeart/2005/8/layout/vList5"/>
    <dgm:cxn modelId="{5625364C-08F6-7744-B7F4-FF5074E522DF}" type="presParOf" srcId="{58A612A6-9CA4-EA44-807D-6C7A6249272A}" destId="{B81CE16B-13BD-B24A-BED4-C8E5B4A58894}" srcOrd="3" destOrd="0" presId="urn:microsoft.com/office/officeart/2005/8/layout/vList5"/>
    <dgm:cxn modelId="{01AE4DA7-FD11-EE4F-81AE-96089CBD6426}" type="presParOf" srcId="{58A612A6-9CA4-EA44-807D-6C7A6249272A}" destId="{C8193457-0CCC-F94D-B676-26C2A987C32B}" srcOrd="4" destOrd="0" presId="urn:microsoft.com/office/officeart/2005/8/layout/vList5"/>
    <dgm:cxn modelId="{7FD038C3-4E89-AE4F-8000-FAE92758712B}" type="presParOf" srcId="{C8193457-0CCC-F94D-B676-26C2A987C32B}" destId="{87E0D45F-5A5E-1E42-A5FC-3BA8BD20D95C}" srcOrd="0" destOrd="0" presId="urn:microsoft.com/office/officeart/2005/8/layout/vList5"/>
    <dgm:cxn modelId="{877AB3B2-D384-CB42-91D3-6A4731D6788E}" type="presParOf" srcId="{C8193457-0CCC-F94D-B676-26C2A987C32B}" destId="{63D395C8-84FA-9D4B-B68C-6D43A272D67B}" srcOrd="1" destOrd="0" presId="urn:microsoft.com/office/officeart/2005/8/layout/vList5"/>
    <dgm:cxn modelId="{128D5707-1AF6-8C42-A07A-70C6EE54A677}" type="presParOf" srcId="{58A612A6-9CA4-EA44-807D-6C7A6249272A}" destId="{D4C9DB8F-DA24-E042-891F-0DE2CAF9BEC6}" srcOrd="5" destOrd="0" presId="urn:microsoft.com/office/officeart/2005/8/layout/vList5"/>
    <dgm:cxn modelId="{ED3534E7-6C27-0D49-8362-5E080FD64546}" type="presParOf" srcId="{58A612A6-9CA4-EA44-807D-6C7A6249272A}" destId="{FFB5DFF9-DB2E-4C49-B596-574A1D25CAF8}" srcOrd="6" destOrd="0" presId="urn:microsoft.com/office/officeart/2005/8/layout/vList5"/>
    <dgm:cxn modelId="{FC40EF53-ADA0-CF4C-B36C-5D2B9E834783}" type="presParOf" srcId="{FFB5DFF9-DB2E-4C49-B596-574A1D25CAF8}" destId="{BF0A8740-0161-AD43-B003-C6D01059DA39}" srcOrd="0" destOrd="0" presId="urn:microsoft.com/office/officeart/2005/8/layout/vList5"/>
    <dgm:cxn modelId="{E353FD15-570C-9345-9D44-5355D55312A0}" type="presParOf" srcId="{FFB5DFF9-DB2E-4C49-B596-574A1D25CAF8}" destId="{5948CC5A-3520-7F42-A3BA-B2BD37D9EE6B}"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4554EE-CF1E-9840-B18A-4363BE749FA9}" type="doc">
      <dgm:prSet loTypeId="urn:microsoft.com/office/officeart/2005/8/layout/cycle5" loCatId="" qsTypeId="urn:microsoft.com/office/officeart/2005/8/quickstyle/simple1" qsCatId="simple" csTypeId="urn:microsoft.com/office/officeart/2005/8/colors/accent4_2" csCatId="accent4" phldr="1"/>
      <dgm:spPr/>
      <dgm:t>
        <a:bodyPr/>
        <a:lstStyle/>
        <a:p>
          <a:endParaRPr lang="en-US"/>
        </a:p>
      </dgm:t>
    </dgm:pt>
    <dgm:pt modelId="{35A95279-61F9-AA49-A707-1F1AC82FB9EE}">
      <dgm:prSet phldrT="[Text]" custT="1"/>
      <dgm:spPr>
        <a:noFill/>
        <a:ln w="38100">
          <a:solidFill>
            <a:srgbClr val="2E27AD"/>
          </a:solidFill>
        </a:ln>
      </dgm:spPr>
      <dgm:t>
        <a:bodyPr/>
        <a:lstStyle/>
        <a:p>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consultant observes the coffee shop.</a:t>
          </a:r>
        </a:p>
      </dgm:t>
    </dgm:pt>
    <dgm:pt modelId="{C3779B88-1AEE-764E-82D3-48EED89F750C}" type="parTrans" cxnId="{A50F1753-59E9-DB4A-99E6-FB7C216BE0A0}">
      <dgm:prSet/>
      <dgm:spPr/>
      <dgm:t>
        <a:bodyPr/>
        <a:lstStyle/>
        <a:p>
          <a:endParaRPr lang="en-US"/>
        </a:p>
      </dgm:t>
    </dgm:pt>
    <dgm:pt modelId="{5495FD1B-C3D5-0742-9837-1B0CA2945FFE}" type="sibTrans" cxnId="{A50F1753-59E9-DB4A-99E6-FB7C216BE0A0}">
      <dgm:prSet/>
      <dgm:spPr>
        <a:solidFill>
          <a:schemeClr val="tx1"/>
        </a:solidFill>
        <a:ln w="44450">
          <a:solidFill>
            <a:schemeClr val="tx1"/>
          </a:solidFill>
        </a:ln>
      </dgm:spPr>
      <dgm:t>
        <a:bodyPr/>
        <a:lstStyle/>
        <a:p>
          <a:endParaRPr lang="en-US"/>
        </a:p>
      </dgm:t>
    </dgm:pt>
    <dgm:pt modelId="{90CF9606-158D-184B-9F8C-5985DA786FF7}">
      <dgm:prSet phldrT="[Text]" custT="1"/>
      <dgm:spPr>
        <a:noFill/>
        <a:ln w="38100">
          <a:solidFill>
            <a:srgbClr val="2E27AD"/>
          </a:solidFill>
        </a:ln>
      </dgm:spPr>
      <dgm:t>
        <a:bodyPr/>
        <a:lstStyle/>
        <a:p>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consultant makes recommendations for improvement.</a:t>
          </a:r>
        </a:p>
      </dgm:t>
    </dgm:pt>
    <dgm:pt modelId="{2C96B9A0-D2D6-2F4C-A867-AC49D10485AB}" type="parTrans" cxnId="{1CA6E327-1063-5547-BC46-1C067AC282F3}">
      <dgm:prSet/>
      <dgm:spPr/>
      <dgm:t>
        <a:bodyPr/>
        <a:lstStyle/>
        <a:p>
          <a:endParaRPr lang="en-US"/>
        </a:p>
      </dgm:t>
    </dgm:pt>
    <dgm:pt modelId="{7C5DA655-792A-AA47-B563-F26A67FABF1F}" type="sibTrans" cxnId="{1CA6E327-1063-5547-BC46-1C067AC282F3}">
      <dgm:prSet/>
      <dgm:spPr>
        <a:solidFill>
          <a:schemeClr val="tx1"/>
        </a:solidFill>
        <a:ln w="44450">
          <a:solidFill>
            <a:schemeClr val="tx1"/>
          </a:solidFill>
        </a:ln>
      </dgm:spPr>
      <dgm:t>
        <a:bodyPr/>
        <a:lstStyle/>
        <a:p>
          <a:endParaRPr lang="en-US"/>
        </a:p>
      </dgm:t>
    </dgm:pt>
    <dgm:pt modelId="{BFC8F207-8F46-DE47-BA3F-C3A3BA104218}">
      <dgm:prSet phldrT="[Text]" custT="1"/>
      <dgm:spPr>
        <a:noFill/>
        <a:ln w="38100">
          <a:solidFill>
            <a:srgbClr val="2E27AD"/>
          </a:solidFill>
        </a:ln>
      </dgm:spPr>
      <dgm:t>
        <a:bodyPr/>
        <a:lstStyle/>
        <a:p>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owners implement the suggested changes.</a:t>
          </a:r>
        </a:p>
      </dgm:t>
    </dgm:pt>
    <dgm:pt modelId="{5AD20D50-84F8-9D4C-BA15-08B7C701F5B8}" type="parTrans" cxnId="{9E1A0A23-F896-6D46-8D85-C3B5BB6CB4C3}">
      <dgm:prSet/>
      <dgm:spPr/>
      <dgm:t>
        <a:bodyPr/>
        <a:lstStyle/>
        <a:p>
          <a:endParaRPr lang="en-US"/>
        </a:p>
      </dgm:t>
    </dgm:pt>
    <dgm:pt modelId="{FB1FE3B7-2787-0344-ABCF-C1BDF03A350A}" type="sibTrans" cxnId="{9E1A0A23-F896-6D46-8D85-C3B5BB6CB4C3}">
      <dgm:prSet/>
      <dgm:spPr>
        <a:solidFill>
          <a:schemeClr val="tx1"/>
        </a:solidFill>
        <a:ln w="44450">
          <a:solidFill>
            <a:schemeClr val="tx1"/>
          </a:solidFill>
        </a:ln>
      </dgm:spPr>
      <dgm:t>
        <a:bodyPr/>
        <a:lstStyle/>
        <a:p>
          <a:endParaRPr lang="en-US"/>
        </a:p>
      </dgm:t>
    </dgm:pt>
    <dgm:pt modelId="{156BDC51-A31B-254F-A994-2CD563A0D5F0}" type="pres">
      <dgm:prSet presAssocID="{D54554EE-CF1E-9840-B18A-4363BE749FA9}" presName="cycle" presStyleCnt="0">
        <dgm:presLayoutVars>
          <dgm:dir/>
          <dgm:resizeHandles val="exact"/>
        </dgm:presLayoutVars>
      </dgm:prSet>
      <dgm:spPr/>
    </dgm:pt>
    <dgm:pt modelId="{7198FC77-3DAA-3C4C-AD9A-F5A146B8454D}" type="pres">
      <dgm:prSet presAssocID="{35A95279-61F9-AA49-A707-1F1AC82FB9EE}" presName="node" presStyleLbl="node1" presStyleIdx="0" presStyleCnt="3" custScaleX="161883">
        <dgm:presLayoutVars>
          <dgm:bulletEnabled val="1"/>
        </dgm:presLayoutVars>
      </dgm:prSet>
      <dgm:spPr/>
    </dgm:pt>
    <dgm:pt modelId="{142C493B-FA82-2249-A364-34671ED9FCD2}" type="pres">
      <dgm:prSet presAssocID="{35A95279-61F9-AA49-A707-1F1AC82FB9EE}" presName="spNode" presStyleCnt="0"/>
      <dgm:spPr/>
    </dgm:pt>
    <dgm:pt modelId="{C7B88BC9-1A03-F74B-8B12-E317523DB0AF}" type="pres">
      <dgm:prSet presAssocID="{5495FD1B-C3D5-0742-9837-1B0CA2945FFE}" presName="sibTrans" presStyleLbl="sibTrans1D1" presStyleIdx="0" presStyleCnt="3"/>
      <dgm:spPr/>
    </dgm:pt>
    <dgm:pt modelId="{622D1439-8C5B-0142-B3D6-3FA475F067E0}" type="pres">
      <dgm:prSet presAssocID="{90CF9606-158D-184B-9F8C-5985DA786FF7}" presName="node" presStyleLbl="node1" presStyleIdx="1" presStyleCnt="3" custScaleX="146013" custRadScaleRad="119618" custRadScaleInc="-16928">
        <dgm:presLayoutVars>
          <dgm:bulletEnabled val="1"/>
        </dgm:presLayoutVars>
      </dgm:prSet>
      <dgm:spPr/>
    </dgm:pt>
    <dgm:pt modelId="{0C7AFCC7-FCAB-0049-92ED-E5235D30256C}" type="pres">
      <dgm:prSet presAssocID="{90CF9606-158D-184B-9F8C-5985DA786FF7}" presName="spNode" presStyleCnt="0"/>
      <dgm:spPr/>
    </dgm:pt>
    <dgm:pt modelId="{8ECD0E6F-FEF1-FF45-85EA-286864C6C317}" type="pres">
      <dgm:prSet presAssocID="{7C5DA655-792A-AA47-B563-F26A67FABF1F}" presName="sibTrans" presStyleLbl="sibTrans1D1" presStyleIdx="1" presStyleCnt="3"/>
      <dgm:spPr/>
    </dgm:pt>
    <dgm:pt modelId="{9A20AB2F-2A98-974F-A4A4-609EC84FF47E}" type="pres">
      <dgm:prSet presAssocID="{BFC8F207-8F46-DE47-BA3F-C3A3BA104218}" presName="node" presStyleLbl="node1" presStyleIdx="2" presStyleCnt="3" custScaleX="146162" custRadScaleRad="123877" custRadScaleInc="18988">
        <dgm:presLayoutVars>
          <dgm:bulletEnabled val="1"/>
        </dgm:presLayoutVars>
      </dgm:prSet>
      <dgm:spPr/>
    </dgm:pt>
    <dgm:pt modelId="{3ECF656F-8AE0-AD48-A7A3-22CE65B7FEA0}" type="pres">
      <dgm:prSet presAssocID="{BFC8F207-8F46-DE47-BA3F-C3A3BA104218}" presName="spNode" presStyleCnt="0"/>
      <dgm:spPr/>
    </dgm:pt>
    <dgm:pt modelId="{870E4778-FB92-7242-AF04-35F38A3FF53E}" type="pres">
      <dgm:prSet presAssocID="{FB1FE3B7-2787-0344-ABCF-C1BDF03A350A}" presName="sibTrans" presStyleLbl="sibTrans1D1" presStyleIdx="2" presStyleCnt="3"/>
      <dgm:spPr/>
    </dgm:pt>
  </dgm:ptLst>
  <dgm:cxnLst>
    <dgm:cxn modelId="{BE7E5C0D-7667-6540-8F28-1DA39E3A13AD}" type="presOf" srcId="{BFC8F207-8F46-DE47-BA3F-C3A3BA104218}" destId="{9A20AB2F-2A98-974F-A4A4-609EC84FF47E}" srcOrd="0" destOrd="0" presId="urn:microsoft.com/office/officeart/2005/8/layout/cycle5"/>
    <dgm:cxn modelId="{9E1A0A23-F896-6D46-8D85-C3B5BB6CB4C3}" srcId="{D54554EE-CF1E-9840-B18A-4363BE749FA9}" destId="{BFC8F207-8F46-DE47-BA3F-C3A3BA104218}" srcOrd="2" destOrd="0" parTransId="{5AD20D50-84F8-9D4C-BA15-08B7C701F5B8}" sibTransId="{FB1FE3B7-2787-0344-ABCF-C1BDF03A350A}"/>
    <dgm:cxn modelId="{CABC5D24-E43E-544A-A0E0-78EC2A623ADC}" type="presOf" srcId="{FB1FE3B7-2787-0344-ABCF-C1BDF03A350A}" destId="{870E4778-FB92-7242-AF04-35F38A3FF53E}" srcOrd="0" destOrd="0" presId="urn:microsoft.com/office/officeart/2005/8/layout/cycle5"/>
    <dgm:cxn modelId="{1CA6E327-1063-5547-BC46-1C067AC282F3}" srcId="{D54554EE-CF1E-9840-B18A-4363BE749FA9}" destId="{90CF9606-158D-184B-9F8C-5985DA786FF7}" srcOrd="1" destOrd="0" parTransId="{2C96B9A0-D2D6-2F4C-A867-AC49D10485AB}" sibTransId="{7C5DA655-792A-AA47-B563-F26A67FABF1F}"/>
    <dgm:cxn modelId="{2D4ABA34-F792-8E41-869C-6347DED5013F}" type="presOf" srcId="{7C5DA655-792A-AA47-B563-F26A67FABF1F}" destId="{8ECD0E6F-FEF1-FF45-85EA-286864C6C317}" srcOrd="0" destOrd="0" presId="urn:microsoft.com/office/officeart/2005/8/layout/cycle5"/>
    <dgm:cxn modelId="{D6486A42-000A-C74A-AD3C-6F020509F957}" type="presOf" srcId="{35A95279-61F9-AA49-A707-1F1AC82FB9EE}" destId="{7198FC77-3DAA-3C4C-AD9A-F5A146B8454D}" srcOrd="0" destOrd="0" presId="urn:microsoft.com/office/officeart/2005/8/layout/cycle5"/>
    <dgm:cxn modelId="{A50F1753-59E9-DB4A-99E6-FB7C216BE0A0}" srcId="{D54554EE-CF1E-9840-B18A-4363BE749FA9}" destId="{35A95279-61F9-AA49-A707-1F1AC82FB9EE}" srcOrd="0" destOrd="0" parTransId="{C3779B88-1AEE-764E-82D3-48EED89F750C}" sibTransId="{5495FD1B-C3D5-0742-9837-1B0CA2945FFE}"/>
    <dgm:cxn modelId="{899FE16D-6CCD-1148-81D6-2C9451A0FEF3}" type="presOf" srcId="{D54554EE-CF1E-9840-B18A-4363BE749FA9}" destId="{156BDC51-A31B-254F-A994-2CD563A0D5F0}" srcOrd="0" destOrd="0" presId="urn:microsoft.com/office/officeart/2005/8/layout/cycle5"/>
    <dgm:cxn modelId="{C668FA7A-4059-B84C-A214-5649B04394D7}" type="presOf" srcId="{90CF9606-158D-184B-9F8C-5985DA786FF7}" destId="{622D1439-8C5B-0142-B3D6-3FA475F067E0}" srcOrd="0" destOrd="0" presId="urn:microsoft.com/office/officeart/2005/8/layout/cycle5"/>
    <dgm:cxn modelId="{FA3394CC-E53E-9948-9BDE-427882BCA28A}" type="presOf" srcId="{5495FD1B-C3D5-0742-9837-1B0CA2945FFE}" destId="{C7B88BC9-1A03-F74B-8B12-E317523DB0AF}" srcOrd="0" destOrd="0" presId="urn:microsoft.com/office/officeart/2005/8/layout/cycle5"/>
    <dgm:cxn modelId="{B530851A-CB2D-244D-8CA2-BCBFF014DC2E}" type="presParOf" srcId="{156BDC51-A31B-254F-A994-2CD563A0D5F0}" destId="{7198FC77-3DAA-3C4C-AD9A-F5A146B8454D}" srcOrd="0" destOrd="0" presId="urn:microsoft.com/office/officeart/2005/8/layout/cycle5"/>
    <dgm:cxn modelId="{04C268AD-E761-544E-A2DD-A0E2841D4A43}" type="presParOf" srcId="{156BDC51-A31B-254F-A994-2CD563A0D5F0}" destId="{142C493B-FA82-2249-A364-34671ED9FCD2}" srcOrd="1" destOrd="0" presId="urn:microsoft.com/office/officeart/2005/8/layout/cycle5"/>
    <dgm:cxn modelId="{5370964A-57DD-4F43-84AA-CBA79B148FBF}" type="presParOf" srcId="{156BDC51-A31B-254F-A994-2CD563A0D5F0}" destId="{C7B88BC9-1A03-F74B-8B12-E317523DB0AF}" srcOrd="2" destOrd="0" presId="urn:microsoft.com/office/officeart/2005/8/layout/cycle5"/>
    <dgm:cxn modelId="{57136699-1505-394A-A69B-850323C169AB}" type="presParOf" srcId="{156BDC51-A31B-254F-A994-2CD563A0D5F0}" destId="{622D1439-8C5B-0142-B3D6-3FA475F067E0}" srcOrd="3" destOrd="0" presId="urn:microsoft.com/office/officeart/2005/8/layout/cycle5"/>
    <dgm:cxn modelId="{D07BF340-DDFE-5246-81E5-872FDBB80F06}" type="presParOf" srcId="{156BDC51-A31B-254F-A994-2CD563A0D5F0}" destId="{0C7AFCC7-FCAB-0049-92ED-E5235D30256C}" srcOrd="4" destOrd="0" presId="urn:microsoft.com/office/officeart/2005/8/layout/cycle5"/>
    <dgm:cxn modelId="{AB93370A-0B3B-8A47-AA20-464438FD654B}" type="presParOf" srcId="{156BDC51-A31B-254F-A994-2CD563A0D5F0}" destId="{8ECD0E6F-FEF1-FF45-85EA-286864C6C317}" srcOrd="5" destOrd="0" presId="urn:microsoft.com/office/officeart/2005/8/layout/cycle5"/>
    <dgm:cxn modelId="{31913489-27F8-7744-AB0F-AD9E3C858C0D}" type="presParOf" srcId="{156BDC51-A31B-254F-A994-2CD563A0D5F0}" destId="{9A20AB2F-2A98-974F-A4A4-609EC84FF47E}" srcOrd="6" destOrd="0" presId="urn:microsoft.com/office/officeart/2005/8/layout/cycle5"/>
    <dgm:cxn modelId="{53F53814-2892-E749-84E6-E645B5F53612}" type="presParOf" srcId="{156BDC51-A31B-254F-A994-2CD563A0D5F0}" destId="{3ECF656F-8AE0-AD48-A7A3-22CE65B7FEA0}" srcOrd="7" destOrd="0" presId="urn:microsoft.com/office/officeart/2005/8/layout/cycle5"/>
    <dgm:cxn modelId="{0BB5B1E3-B79C-6047-904B-8AA38A156929}" type="presParOf" srcId="{156BDC51-A31B-254F-A994-2CD563A0D5F0}" destId="{870E4778-FB92-7242-AF04-35F38A3FF53E}" srcOrd="8"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22A18-FD2E-AB4D-8538-C577EE456127}">
      <dsp:nvSpPr>
        <dsp:cNvPr id="0" name=""/>
        <dsp:cNvSpPr/>
      </dsp:nvSpPr>
      <dsp:spPr>
        <a:xfrm rot="5400000">
          <a:off x="7377114" y="-3104291"/>
          <a:ext cx="936242" cy="7383751"/>
        </a:xfrm>
        <a:prstGeom prst="round2SameRect">
          <a:avLst/>
        </a:prstGeom>
        <a:solidFill>
          <a:srgbClr val="95B0FF">
            <a:alpha val="19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kern="1200" dirty="0">
              <a:latin typeface="Amazon Ember" panose="020B0603020204020204" pitchFamily="34" charset="0"/>
              <a:ea typeface="Amazon Ember" panose="020B0603020204020204" pitchFamily="34" charset="0"/>
              <a:cs typeface="Amazon Ember" panose="020B0603020204020204" pitchFamily="34" charset="0"/>
            </a:rPr>
            <a:t>New IAM user (Mary) created</a:t>
          </a:r>
        </a:p>
      </dsp:txBody>
      <dsp:txXfrm rot="-5400000">
        <a:off x="4153360" y="165167"/>
        <a:ext cx="7338047" cy="844834"/>
      </dsp:txXfrm>
    </dsp:sp>
    <dsp:sp modelId="{C6628B12-788E-5947-AA62-B69511551CE5}">
      <dsp:nvSpPr>
        <dsp:cNvPr id="0" name=""/>
        <dsp:cNvSpPr/>
      </dsp:nvSpPr>
      <dsp:spPr>
        <a:xfrm>
          <a:off x="0" y="2433"/>
          <a:ext cx="4153360" cy="1170303"/>
        </a:xfrm>
        <a:prstGeom prst="roundRect">
          <a:avLst/>
        </a:prstGeom>
        <a:solidFill>
          <a:srgbClr val="2E27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1" u="none" kern="1200" dirty="0">
              <a:latin typeface="Amazon Ember" panose="020B0603020204020204" pitchFamily="34" charset="0"/>
              <a:ea typeface="Amazon Ember" panose="020B0603020204020204" pitchFamily="34" charset="0"/>
              <a:cs typeface="Amazon Ember" panose="020B0603020204020204" pitchFamily="34" charset="0"/>
            </a:rPr>
            <a:t>What</a:t>
          </a:r>
          <a:r>
            <a:rPr lang="en-US" sz="2400" b="0" i="0" kern="1200" dirty="0">
              <a:latin typeface="Amazon Ember" panose="020B0603020204020204" pitchFamily="34" charset="0"/>
              <a:ea typeface="Amazon Ember" panose="020B0603020204020204" pitchFamily="34" charset="0"/>
              <a:cs typeface="Amazon Ember" panose="020B0603020204020204" pitchFamily="34" charset="0"/>
            </a:rPr>
            <a:t> happened?</a:t>
          </a:r>
        </a:p>
      </dsp:txBody>
      <dsp:txXfrm>
        <a:off x="57129" y="59562"/>
        <a:ext cx="4039102" cy="1056045"/>
      </dsp:txXfrm>
    </dsp:sp>
    <dsp:sp modelId="{A1ABEF6C-DEE3-EB4C-BB7F-FD8C50ABADCF}">
      <dsp:nvSpPr>
        <dsp:cNvPr id="0" name=""/>
        <dsp:cNvSpPr/>
      </dsp:nvSpPr>
      <dsp:spPr>
        <a:xfrm rot="5400000">
          <a:off x="7377114" y="-1875472"/>
          <a:ext cx="936242" cy="7383751"/>
        </a:xfrm>
        <a:prstGeom prst="round2SameRect">
          <a:avLst/>
        </a:prstGeom>
        <a:solidFill>
          <a:srgbClr val="95B0FF">
            <a:alpha val="19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kern="1200" dirty="0">
              <a:latin typeface="Amazon Ember" panose="020B0603020204020204" pitchFamily="34" charset="0"/>
              <a:ea typeface="Amazon Ember" panose="020B0603020204020204" pitchFamily="34" charset="0"/>
              <a:cs typeface="Amazon Ember" panose="020B0603020204020204" pitchFamily="34" charset="0"/>
            </a:rPr>
            <a:t>IAM user John</a:t>
          </a:r>
        </a:p>
      </dsp:txBody>
      <dsp:txXfrm rot="-5400000">
        <a:off x="4153360" y="1393986"/>
        <a:ext cx="7338047" cy="844834"/>
      </dsp:txXfrm>
    </dsp:sp>
    <dsp:sp modelId="{BA4A5EC4-3AB5-BC49-908B-8267DB55BACF}">
      <dsp:nvSpPr>
        <dsp:cNvPr id="0" name=""/>
        <dsp:cNvSpPr/>
      </dsp:nvSpPr>
      <dsp:spPr>
        <a:xfrm>
          <a:off x="0" y="1231251"/>
          <a:ext cx="4153360" cy="1170303"/>
        </a:xfrm>
        <a:prstGeom prst="roundRect">
          <a:avLst/>
        </a:prstGeom>
        <a:solidFill>
          <a:srgbClr val="2E27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1" u="none" kern="1200" dirty="0">
              <a:latin typeface="Amazon Ember" panose="020B0603020204020204" pitchFamily="34" charset="0"/>
              <a:ea typeface="Amazon Ember" panose="020B0603020204020204" pitchFamily="34" charset="0"/>
              <a:cs typeface="Amazon Ember" panose="020B0603020204020204" pitchFamily="34" charset="0"/>
            </a:rPr>
            <a:t>Who</a:t>
          </a:r>
          <a:r>
            <a:rPr lang="en-US" sz="2400" b="0" i="0" kern="1200" dirty="0">
              <a:latin typeface="Amazon Ember" panose="020B0603020204020204" pitchFamily="34" charset="0"/>
              <a:ea typeface="Amazon Ember" panose="020B0603020204020204" pitchFamily="34" charset="0"/>
              <a:cs typeface="Amazon Ember" panose="020B0603020204020204" pitchFamily="34" charset="0"/>
            </a:rPr>
            <a:t> made the request?</a:t>
          </a:r>
        </a:p>
      </dsp:txBody>
      <dsp:txXfrm>
        <a:off x="57129" y="1288380"/>
        <a:ext cx="4039102" cy="1056045"/>
      </dsp:txXfrm>
    </dsp:sp>
    <dsp:sp modelId="{63D395C8-84FA-9D4B-B68C-6D43A272D67B}">
      <dsp:nvSpPr>
        <dsp:cNvPr id="0" name=""/>
        <dsp:cNvSpPr/>
      </dsp:nvSpPr>
      <dsp:spPr>
        <a:xfrm rot="5400000">
          <a:off x="7377114" y="-646654"/>
          <a:ext cx="936242" cy="7383751"/>
        </a:xfrm>
        <a:prstGeom prst="round2SameRect">
          <a:avLst/>
        </a:prstGeom>
        <a:solidFill>
          <a:srgbClr val="95B0FF">
            <a:alpha val="19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kern="1200" dirty="0">
              <a:latin typeface="Amazon Ember" panose="020B0603020204020204" pitchFamily="34" charset="0"/>
              <a:ea typeface="Amazon Ember" panose="020B0603020204020204" pitchFamily="34" charset="0"/>
              <a:cs typeface="Amazon Ember" panose="020B0603020204020204" pitchFamily="34" charset="0"/>
            </a:rPr>
            <a:t>January 1, 2021 at 9:00 AM</a:t>
          </a:r>
        </a:p>
      </dsp:txBody>
      <dsp:txXfrm rot="-5400000">
        <a:off x="4153360" y="2622804"/>
        <a:ext cx="7338047" cy="844834"/>
      </dsp:txXfrm>
    </dsp:sp>
    <dsp:sp modelId="{87E0D45F-5A5E-1E42-A5FC-3BA8BD20D95C}">
      <dsp:nvSpPr>
        <dsp:cNvPr id="0" name=""/>
        <dsp:cNvSpPr/>
      </dsp:nvSpPr>
      <dsp:spPr>
        <a:xfrm>
          <a:off x="0" y="2460069"/>
          <a:ext cx="4153360" cy="1170303"/>
        </a:xfrm>
        <a:prstGeom prst="roundRect">
          <a:avLst/>
        </a:prstGeom>
        <a:solidFill>
          <a:srgbClr val="2E27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1" u="none" kern="1200" dirty="0">
              <a:latin typeface="Amazon Ember" panose="020B0603020204020204" pitchFamily="34" charset="0"/>
              <a:ea typeface="Amazon Ember" panose="020B0603020204020204" pitchFamily="34" charset="0"/>
              <a:cs typeface="Amazon Ember" panose="020B0603020204020204" pitchFamily="34" charset="0"/>
            </a:rPr>
            <a:t>When</a:t>
          </a:r>
          <a:r>
            <a:rPr lang="en-US" sz="2400" b="0" i="0" kern="1200" dirty="0">
              <a:latin typeface="Amazon Ember" panose="020B0603020204020204" pitchFamily="34" charset="0"/>
              <a:ea typeface="Amazon Ember" panose="020B0603020204020204" pitchFamily="34" charset="0"/>
              <a:cs typeface="Amazon Ember" panose="020B0603020204020204" pitchFamily="34" charset="0"/>
            </a:rPr>
            <a:t> did this occur?</a:t>
          </a:r>
        </a:p>
      </dsp:txBody>
      <dsp:txXfrm>
        <a:off x="57129" y="2517198"/>
        <a:ext cx="4039102" cy="1056045"/>
      </dsp:txXfrm>
    </dsp:sp>
    <dsp:sp modelId="{5948CC5A-3520-7F42-A3BA-B2BD37D9EE6B}">
      <dsp:nvSpPr>
        <dsp:cNvPr id="0" name=""/>
        <dsp:cNvSpPr/>
      </dsp:nvSpPr>
      <dsp:spPr>
        <a:xfrm rot="5400000">
          <a:off x="7377114" y="582163"/>
          <a:ext cx="936242" cy="7383751"/>
        </a:xfrm>
        <a:prstGeom prst="round2SameRect">
          <a:avLst/>
        </a:prstGeom>
        <a:solidFill>
          <a:srgbClr val="95B0FF">
            <a:alpha val="19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kern="1200" dirty="0">
              <a:latin typeface="Amazon Ember" panose="020B0603020204020204" pitchFamily="34" charset="0"/>
              <a:ea typeface="Amazon Ember" panose="020B0603020204020204" pitchFamily="34" charset="0"/>
              <a:cs typeface="Amazon Ember" panose="020B0603020204020204" pitchFamily="34" charset="0"/>
            </a:rPr>
            <a:t>Through the AWS Management Console</a:t>
          </a:r>
        </a:p>
      </dsp:txBody>
      <dsp:txXfrm rot="-5400000">
        <a:off x="4153360" y="3851621"/>
        <a:ext cx="7338047" cy="844834"/>
      </dsp:txXfrm>
    </dsp:sp>
    <dsp:sp modelId="{BF0A8740-0161-AD43-B003-C6D01059DA39}">
      <dsp:nvSpPr>
        <dsp:cNvPr id="0" name=""/>
        <dsp:cNvSpPr/>
      </dsp:nvSpPr>
      <dsp:spPr>
        <a:xfrm>
          <a:off x="0" y="3688887"/>
          <a:ext cx="4153360" cy="1170303"/>
        </a:xfrm>
        <a:prstGeom prst="roundRect">
          <a:avLst/>
        </a:prstGeom>
        <a:solidFill>
          <a:srgbClr val="2E27A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1" u="none" kern="1200" dirty="0">
              <a:latin typeface="Amazon Ember" panose="020B0603020204020204" pitchFamily="34" charset="0"/>
              <a:ea typeface="Amazon Ember" panose="020B0603020204020204" pitchFamily="34" charset="0"/>
              <a:cs typeface="Amazon Ember" panose="020B0603020204020204" pitchFamily="34" charset="0"/>
            </a:rPr>
            <a:t>How</a:t>
          </a:r>
          <a:r>
            <a:rPr lang="en-US" sz="2400" b="0" i="0" kern="1200" dirty="0">
              <a:latin typeface="Amazon Ember" panose="020B0603020204020204" pitchFamily="34" charset="0"/>
              <a:ea typeface="Amazon Ember" panose="020B0603020204020204" pitchFamily="34" charset="0"/>
              <a:cs typeface="Amazon Ember" panose="020B0603020204020204" pitchFamily="34" charset="0"/>
            </a:rPr>
            <a:t> was the request made?</a:t>
          </a:r>
        </a:p>
      </dsp:txBody>
      <dsp:txXfrm>
        <a:off x="57129" y="3746016"/>
        <a:ext cx="4039102" cy="1056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8FC77-3DAA-3C4C-AD9A-F5A146B8454D}">
      <dsp:nvSpPr>
        <dsp:cNvPr id="0" name=""/>
        <dsp:cNvSpPr/>
      </dsp:nvSpPr>
      <dsp:spPr>
        <a:xfrm>
          <a:off x="2087503" y="85"/>
          <a:ext cx="3048379" cy="1223999"/>
        </a:xfrm>
        <a:prstGeom prst="roundRect">
          <a:avLst/>
        </a:prstGeom>
        <a:noFill/>
        <a:ln w="38100" cap="flat" cmpd="sng" algn="ctr">
          <a:solidFill>
            <a:srgbClr val="2E27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consultant observes the coffee shop.</a:t>
          </a:r>
        </a:p>
      </dsp:txBody>
      <dsp:txXfrm>
        <a:off x="2147254" y="59836"/>
        <a:ext cx="2928877" cy="1104497"/>
      </dsp:txXfrm>
    </dsp:sp>
    <dsp:sp modelId="{C7B88BC9-1A03-F74B-8B12-E317523DB0AF}">
      <dsp:nvSpPr>
        <dsp:cNvPr id="0" name=""/>
        <dsp:cNvSpPr/>
      </dsp:nvSpPr>
      <dsp:spPr>
        <a:xfrm>
          <a:off x="1707349" y="1053198"/>
          <a:ext cx="3267877" cy="3267877"/>
        </a:xfrm>
        <a:custGeom>
          <a:avLst/>
          <a:gdLst/>
          <a:ahLst/>
          <a:cxnLst/>
          <a:rect l="0" t="0" r="0" b="0"/>
          <a:pathLst>
            <a:path>
              <a:moveTo>
                <a:pt x="2612115" y="325151"/>
              </a:moveTo>
              <a:arcTo wR="1633938" hR="1633938" stAng="18406449" swAng="1976546"/>
            </a:path>
          </a:pathLst>
        </a:custGeom>
        <a:noFill/>
        <a:ln w="444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622D1439-8C5B-0142-B3D6-3FA475F067E0}">
      <dsp:nvSpPr>
        <dsp:cNvPr id="0" name=""/>
        <dsp:cNvSpPr/>
      </dsp:nvSpPr>
      <dsp:spPr>
        <a:xfrm>
          <a:off x="4032974" y="2404880"/>
          <a:ext cx="2749535" cy="1223999"/>
        </a:xfrm>
        <a:prstGeom prst="roundRect">
          <a:avLst/>
        </a:prstGeom>
        <a:noFill/>
        <a:ln w="38100" cap="flat" cmpd="sng" algn="ctr">
          <a:solidFill>
            <a:srgbClr val="2E27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consultant makes recommendations for improvement.</a:t>
          </a:r>
        </a:p>
      </dsp:txBody>
      <dsp:txXfrm>
        <a:off x="4092725" y="2464631"/>
        <a:ext cx="2630033" cy="1104497"/>
      </dsp:txXfrm>
    </dsp:sp>
    <dsp:sp modelId="{8ECD0E6F-FEF1-FF45-85EA-286864C6C317}">
      <dsp:nvSpPr>
        <dsp:cNvPr id="0" name=""/>
        <dsp:cNvSpPr/>
      </dsp:nvSpPr>
      <dsp:spPr>
        <a:xfrm>
          <a:off x="1929455" y="1203560"/>
          <a:ext cx="3267877" cy="3267877"/>
        </a:xfrm>
        <a:custGeom>
          <a:avLst/>
          <a:gdLst/>
          <a:ahLst/>
          <a:cxnLst/>
          <a:rect l="0" t="0" r="0" b="0"/>
          <a:pathLst>
            <a:path>
              <a:moveTo>
                <a:pt x="2705520" y="2867416"/>
              </a:moveTo>
              <a:arcTo wR="1633938" hR="1633938" stAng="2941054" swAng="4916412"/>
            </a:path>
          </a:pathLst>
        </a:custGeom>
        <a:noFill/>
        <a:ln w="444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9A20AB2F-2A98-974F-A4A4-609EC84FF47E}">
      <dsp:nvSpPr>
        <dsp:cNvPr id="0" name=""/>
        <dsp:cNvSpPr/>
      </dsp:nvSpPr>
      <dsp:spPr>
        <a:xfrm>
          <a:off x="364237" y="2405495"/>
          <a:ext cx="2752341" cy="1223999"/>
        </a:xfrm>
        <a:prstGeom prst="roundRect">
          <a:avLst/>
        </a:prstGeom>
        <a:noFill/>
        <a:ln w="38100" cap="flat" cmpd="sng" algn="ctr">
          <a:solidFill>
            <a:srgbClr val="2E27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owners implement the suggested changes.</a:t>
          </a:r>
        </a:p>
      </dsp:txBody>
      <dsp:txXfrm>
        <a:off x="423988" y="2465246"/>
        <a:ext cx="2632839" cy="1104497"/>
      </dsp:txXfrm>
    </dsp:sp>
    <dsp:sp modelId="{870E4778-FB92-7242-AF04-35F38A3FF53E}">
      <dsp:nvSpPr>
        <dsp:cNvPr id="0" name=""/>
        <dsp:cNvSpPr/>
      </dsp:nvSpPr>
      <dsp:spPr>
        <a:xfrm>
          <a:off x="2188521" y="1072699"/>
          <a:ext cx="3267877" cy="3267877"/>
        </a:xfrm>
        <a:custGeom>
          <a:avLst/>
          <a:gdLst/>
          <a:ahLst/>
          <a:cxnLst/>
          <a:rect l="0" t="0" r="0" b="0"/>
          <a:pathLst>
            <a:path>
              <a:moveTo>
                <a:pt x="109734" y="1045246"/>
              </a:moveTo>
              <a:arcTo wR="1633938" hR="1633938" stAng="12067081" swAng="2011568"/>
            </a:path>
          </a:pathLst>
        </a:custGeom>
        <a:noFill/>
        <a:ln w="4445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4C471A-F906-499A-AE7B-8D51E8247D32}" type="datetimeFigureOut">
              <a:rPr lang="en-US" smtClean="0"/>
              <a:t>6/28/21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0F1EE0-CAE1-4257-84AA-F07D6A9328CE}" type="slidenum">
              <a:rPr lang="en-US" smtClean="0"/>
              <a:t>‹#›</a:t>
            </a:fld>
            <a:endParaRPr lang="en-US"/>
          </a:p>
        </p:txBody>
      </p:sp>
    </p:spTree>
    <p:extLst>
      <p:ext uri="{BB962C8B-B14F-4D97-AF65-F5344CB8AC3E}">
        <p14:creationId xmlns:p14="http://schemas.microsoft.com/office/powerpoint/2010/main" val="26514484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C8F7C0-CA47-1245-BADA-593DD5FBD64B}" type="datetimeFigureOut">
              <a:rPr lang="en-US" smtClean="0"/>
              <a:t>6/28/21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15292-EE57-0744-8404-5E765F4685CF}" type="slidenum">
              <a:rPr lang="en-US" smtClean="0"/>
              <a:t>‹#›</a:t>
            </a:fld>
            <a:endParaRPr lang="en-US" dirty="0"/>
          </a:p>
        </p:txBody>
      </p:sp>
    </p:spTree>
    <p:extLst>
      <p:ext uri="{BB962C8B-B14F-4D97-AF65-F5344CB8AC3E}">
        <p14:creationId xmlns:p14="http://schemas.microsoft.com/office/powerpoint/2010/main" val="25943711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will learn about three services for monitoring and analyzing your AWS environment: Amazon CloudWatch, AWS CloudTrail, and AWS Trusted Advisor.</a:t>
            </a:r>
          </a:p>
        </p:txBody>
      </p:sp>
    </p:spTree>
    <p:extLst>
      <p:ext uri="{BB962C8B-B14F-4D97-AF65-F5344CB8AC3E}">
        <p14:creationId xmlns:p14="http://schemas.microsoft.com/office/powerpoint/2010/main" val="1193349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Suppose that the coffee shop owner is browsing through the AWS Identity and Access Management (IAM) section of the AWS Management Console. They discover that a new IAM user named Mary was created, but they do not know who, when, or which method created the user.</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To answer these questions, the owner navigates to AWS CloudTrail.</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In the CloudTrail Event History section, the owner applies a filter to display only the events for the “CreateUser” API action in IAM. The owner locates the event for the API call that created an IAM user for Mary. This event record provides complete details about what occurred: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January 1, 2021 at 9:00 AM, IAM user John created a new IAM user (Mary) through the AWS Management Console.</a:t>
            </a:r>
          </a:p>
        </p:txBody>
      </p:sp>
    </p:spTree>
    <p:extLst>
      <p:ext uri="{BB962C8B-B14F-4D97-AF65-F5344CB8AC3E}">
        <p14:creationId xmlns:p14="http://schemas.microsoft.com/office/powerpoint/2010/main" val="2261677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b="0" dirty="0">
                <a:ea typeface="Amazon Ember" panose="020B0603020204020204" pitchFamily="34" charset="0"/>
                <a:cs typeface="Amazon Ember" panose="020B0603020204020204" pitchFamily="34" charset="0"/>
              </a:rPr>
              <a:t>Which tasks can you perform using AWS CloudTrail? (Select TWO.)</a:t>
            </a:r>
          </a:p>
          <a:p>
            <a:pPr marL="0" indent="0">
              <a:lnSpc>
                <a:spcPct val="100000"/>
              </a:lnSpc>
              <a:buNone/>
            </a:pPr>
            <a:endParaRPr lang="en-US" b="0" dirty="0">
              <a:ea typeface="Amazon Ember" panose="020B0603020204020204" pitchFamily="34" charset="0"/>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US" dirty="0"/>
              <a:t>Monitor your AWS infrastructure and resources in real time</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US" dirty="0"/>
              <a:t>Track user activities and API requests throughout your AWS infrastructure</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US" dirty="0"/>
              <a:t>View metrics and graphs to monitor the performance of resources</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US" dirty="0"/>
              <a:t>Filter logs to assist with operational analysis and troubleshooting</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US" dirty="0"/>
              <a:t>Configure automatic actions and alerts in response to metrics</a:t>
            </a:r>
          </a:p>
        </p:txBody>
      </p:sp>
    </p:spTree>
    <p:extLst>
      <p:ext uri="{BB962C8B-B14F-4D97-AF65-F5344CB8AC3E}">
        <p14:creationId xmlns:p14="http://schemas.microsoft.com/office/powerpoint/2010/main" val="1574010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b="0" dirty="0">
                <a:ea typeface="Amazon Ember" panose="020B0603020204020204" pitchFamily="34" charset="0"/>
                <a:cs typeface="Amazon Ember" panose="020B0603020204020204" pitchFamily="34" charset="0"/>
              </a:rPr>
              <a:t>The two correct response options are:</a:t>
            </a:r>
          </a:p>
          <a:p>
            <a:pPr marL="0" indent="0">
              <a:lnSpc>
                <a:spcPct val="100000"/>
              </a:lnSpc>
              <a:buNone/>
            </a:pPr>
            <a:endParaRPr lang="en-US" b="0" dirty="0">
              <a:ea typeface="Amazon Ember" panose="020B0603020204020204" pitchFamily="34" charset="0"/>
              <a:cs typeface="Amazon Ember" panose="020B0603020204020204" pitchFamily="34" charset="0"/>
            </a:endParaRPr>
          </a:p>
          <a:p>
            <a:pPr marL="171450" indent="-171450">
              <a:lnSpc>
                <a:spcPct val="100000"/>
              </a:lnSpc>
              <a:buFont typeface="Arial" panose="020B0604020202020204" pitchFamily="34" charset="0"/>
              <a:buChar char="•"/>
            </a:pPr>
            <a:r>
              <a:rPr lang="en-US" b="1" dirty="0">
                <a:ea typeface="Amazon Ember" panose="020B0603020204020204" pitchFamily="34" charset="0"/>
                <a:cs typeface="Amazon Ember" panose="020B0603020204020204" pitchFamily="34" charset="0"/>
              </a:rPr>
              <a:t>B. Track user activities and API requests throughout your AWS infrastructure</a:t>
            </a:r>
          </a:p>
          <a:p>
            <a:pPr marL="171450" indent="-171450">
              <a:lnSpc>
                <a:spcPct val="100000"/>
              </a:lnSpc>
              <a:buFont typeface="Arial" panose="020B0604020202020204" pitchFamily="34" charset="0"/>
              <a:buChar char="•"/>
            </a:pPr>
            <a:r>
              <a:rPr lang="en-US" b="1" dirty="0">
                <a:ea typeface="Amazon Ember" panose="020B0603020204020204" pitchFamily="34" charset="0"/>
                <a:cs typeface="Amazon Ember" panose="020B0603020204020204" pitchFamily="34" charset="0"/>
              </a:rPr>
              <a:t>D. Filter logs to assist with operational analysis and troubleshooting</a:t>
            </a:r>
          </a:p>
          <a:p>
            <a:pPr marL="171450" indent="-171450">
              <a:lnSpc>
                <a:spcPct val="100000"/>
              </a:lnSpc>
              <a:buFont typeface="Arial" panose="020B0604020202020204" pitchFamily="34" charset="0"/>
              <a:buChar char="•"/>
            </a:pPr>
            <a:endParaRPr lang="en-US" b="0" dirty="0">
              <a:ea typeface="Amazon Ember" panose="020B0603020204020204" pitchFamily="34" charset="0"/>
              <a:cs typeface="Amazon Ember" panose="020B0603020204020204" pitchFamily="34" charset="0"/>
            </a:endParaRPr>
          </a:p>
          <a:p>
            <a:pPr marL="0" indent="0">
              <a:lnSpc>
                <a:spcPct val="100000"/>
              </a:lnSpc>
              <a:buFont typeface="Arial" panose="020B0604020202020204" pitchFamily="34" charset="0"/>
              <a:buNone/>
            </a:pPr>
            <a:r>
              <a:rPr lang="en-US" dirty="0"/>
              <a:t>The other response options are tasks that you can perform in Amazon CloudWatch.</a:t>
            </a:r>
          </a:p>
        </p:txBody>
      </p:sp>
    </p:spTree>
    <p:extLst>
      <p:ext uri="{BB962C8B-B14F-4D97-AF65-F5344CB8AC3E}">
        <p14:creationId xmlns:p14="http://schemas.microsoft.com/office/powerpoint/2010/main" val="962528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you will examine how to use data and insights about your AWS resources to identify potential areas of improvement.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service that provides recommendations for improving your AWS environment is </a:t>
            </a:r>
            <a:r>
              <a:rPr lang="en-US" sz="1200" b="1" kern="1200" dirty="0">
                <a:solidFill>
                  <a:schemeClr val="tx1"/>
                </a:solidFill>
                <a:effectLst/>
                <a:latin typeface="+mn-lt"/>
                <a:ea typeface="+mn-ea"/>
                <a:cs typeface="+mn-cs"/>
              </a:rPr>
              <a:t>AWS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Trusted Advisor</a:t>
            </a:r>
            <a:r>
              <a:rPr 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next section uses a coffee shop example to introduce you to Trusted Advisor.</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388343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that the coffee shop has been in business for a while, the owners want to improve their operations. They enlist the help of a coffee shop consultant.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consultant observes the coffee shop’s current business practices, such as order-taking processes, use of supplies, methods for securing digital records, and so on. The consultant compares their observations to established best practices for running a coffee shop.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the consultant completes their observations, they provide the owners with a summary of their findings and their recommended areas of improvement. This allows the owners to more easily begin making specific changes throughout the shop. Later, the owners can invite the consultant to come back to conduct additional observations and determine which other improvements might benefit the coffee shop.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receive real-time guidance for how to make improvements throughout your AWS environment, you can use AWS Trusted Advisor.</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60261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AWS Trusted Advisor </a:t>
            </a:r>
            <a:r>
              <a:rPr lang="en-US" sz="1200" b="0" i="0" kern="1200" dirty="0">
                <a:solidFill>
                  <a:schemeClr val="tx1"/>
                </a:solidFill>
                <a:effectLst/>
                <a:latin typeface="+mn-lt"/>
                <a:ea typeface="+mn-ea"/>
                <a:cs typeface="+mn-cs"/>
              </a:rPr>
              <a:t>is a web service that inspects your AWS environment and provides real-time recommendations in accordance with AWS best practices.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Trusted Advisor compares its findings to AWS best practices in five categories: cost optimization, performance, security, fault tolerance, and service limits. For the checks in each category, Trusted Advisor offers a list of recommended actions and additional resources to learn more about AWS best practices.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guidance provided by AWS Trusted Advisor can benefit your company at all stages of deployment. For example, you can use AWS Trusted Advisor to assist you while you are creating new workflows and developing new applications. Or, you can use it while you are making ongoing improvements to existing applications and resources.</a:t>
            </a:r>
          </a:p>
        </p:txBody>
      </p:sp>
    </p:spTree>
    <p:extLst>
      <p:ext uri="{BB962C8B-B14F-4D97-AF65-F5344CB8AC3E}">
        <p14:creationId xmlns:p14="http://schemas.microsoft.com/office/powerpoint/2010/main" val="3810221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9100"/>
            <a:ext cx="5486400" cy="3600450"/>
          </a:xfrm>
        </p:spPr>
        <p:txBody>
          <a:bodyPr/>
          <a:lstStyle/>
          <a:p>
            <a:r>
              <a:rPr lang="en-US" sz="1200" kern="1200" dirty="0">
                <a:solidFill>
                  <a:schemeClr val="tx1"/>
                </a:solidFill>
                <a:effectLst/>
                <a:latin typeface="+mn-lt"/>
                <a:ea typeface="+mn-ea"/>
                <a:cs typeface="+mn-cs"/>
              </a:rPr>
              <a:t>When you access the Trusted Advisor dashboard in the AWS Management Console, you can review completed checks for cost optimization, performance, security, fault tolerance, and service limits,</a:t>
            </a:r>
            <a:r>
              <a:rPr lang="en-US" sz="1200" kern="1200" baseline="0" dirty="0">
                <a:solidFill>
                  <a:schemeClr val="tx1"/>
                </a:solidFill>
                <a:effectLst/>
                <a:latin typeface="+mn-lt"/>
                <a:ea typeface="+mn-ea"/>
                <a:cs typeface="+mn-cs"/>
              </a:rPr>
              <a:t> as shown in this example.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fontAlgn="base"/>
            <a:r>
              <a:rPr lang="en-US" sz="1200" b="0" i="0" kern="1200" dirty="0">
                <a:solidFill>
                  <a:schemeClr val="tx1"/>
                </a:solidFill>
                <a:effectLst/>
                <a:latin typeface="+mn-lt"/>
                <a:ea typeface="+mn-ea"/>
                <a:cs typeface="+mn-cs"/>
              </a:rPr>
              <a:t>For each category:</a:t>
            </a:r>
          </a:p>
          <a:p>
            <a:pPr fontAlgn="base"/>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The green check indicates the number of items for which it detected </a:t>
            </a:r>
            <a:r>
              <a:rPr lang="en-US" sz="1200" b="1" i="0" kern="1200" dirty="0">
                <a:solidFill>
                  <a:schemeClr val="tx1"/>
                </a:solidFill>
                <a:effectLst/>
                <a:latin typeface="+mn-lt"/>
                <a:ea typeface="+mn-ea"/>
                <a:cs typeface="+mn-cs"/>
              </a:rPr>
              <a:t>no problems.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The orange triangle represents the number of recommended </a:t>
            </a:r>
            <a:r>
              <a:rPr lang="en-US" sz="1200" b="1" i="0" kern="1200" dirty="0">
                <a:solidFill>
                  <a:schemeClr val="tx1"/>
                </a:solidFill>
                <a:effectLst/>
                <a:latin typeface="+mn-lt"/>
                <a:ea typeface="+mn-ea"/>
                <a:cs typeface="+mn-cs"/>
              </a:rPr>
              <a:t>investigations.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The red circle represents the number of recommended </a:t>
            </a:r>
            <a:r>
              <a:rPr lang="en-US" sz="1200" b="1" i="0" kern="1200" dirty="0">
                <a:solidFill>
                  <a:schemeClr val="tx1"/>
                </a:solidFill>
                <a:effectLst/>
                <a:latin typeface="+mn-lt"/>
                <a:ea typeface="+mn-ea"/>
                <a:cs typeface="+mn-cs"/>
              </a:rPr>
              <a:t>actions.</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a few examples of what these alerts might indicate for Trusted Advisor’s checks in Amazon S3:</a:t>
            </a:r>
          </a:p>
          <a:p>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yellow investigation alert might occur if a bucket’s access control list allows any authenticated AWS user to view the objects in the bucket.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red action alert might occur if a bucket’s access control list allows any authenticated AWS user to upload files to the bucket or delete existing objects.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Although both of these alerts should be remediated, the red alert indicates a greater sense of urgency for action that needs to be taken.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82615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There are no notes on this slide.</a:t>
            </a:r>
          </a:p>
        </p:txBody>
      </p:sp>
    </p:spTree>
    <p:extLst>
      <p:ext uri="{BB962C8B-B14F-4D97-AF65-F5344CB8AC3E}">
        <p14:creationId xmlns:p14="http://schemas.microsoft.com/office/powerpoint/2010/main" val="266052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b="0" dirty="0">
                <a:ea typeface="Amazon Ember" panose="020B0603020204020204" pitchFamily="34" charset="0"/>
                <a:cs typeface="Amazon Ember" panose="020B0603020204020204" pitchFamily="34" charset="0"/>
              </a:rPr>
              <a:t>Which actions can you perform using Amazon CloudWatch? (Select TWO.)</a:t>
            </a:r>
          </a:p>
          <a:p>
            <a:endParaRPr lang="en-US" dirty="0"/>
          </a:p>
          <a:p>
            <a:pPr marL="228600" indent="-228600">
              <a:buFont typeface="+mj-lt"/>
              <a:buAutoNum type="alphaUcPeriod"/>
            </a:pPr>
            <a:r>
              <a:rPr lang="en-US" dirty="0"/>
              <a:t>Monitor your resources’ usage and performance</a:t>
            </a:r>
          </a:p>
          <a:p>
            <a:pPr marL="228600" indent="-228600">
              <a:buFont typeface="+mj-lt"/>
              <a:buAutoNum type="alphaUcPeriod"/>
            </a:pPr>
            <a:r>
              <a:rPr lang="en-US" dirty="0"/>
              <a:t>Receive real-time guidance for improving your AWS environment</a:t>
            </a:r>
          </a:p>
          <a:p>
            <a:pPr marL="228600" indent="-228600">
              <a:buFont typeface="+mj-lt"/>
              <a:buAutoNum type="alphaUcPeriod"/>
            </a:pPr>
            <a:r>
              <a:rPr lang="en-US" dirty="0"/>
              <a:t>Compare your infrastructure to AWS best practices in five categories</a:t>
            </a:r>
          </a:p>
          <a:p>
            <a:pPr marL="228600" indent="-228600">
              <a:buFont typeface="+mj-lt"/>
              <a:buAutoNum type="alphaUcPeriod"/>
            </a:pPr>
            <a:r>
              <a:rPr lang="en-US" dirty="0"/>
              <a:t>Access metrics from a single dashboard</a:t>
            </a:r>
          </a:p>
          <a:p>
            <a:pPr marL="228600" indent="-228600">
              <a:buFont typeface="+mj-lt"/>
              <a:buAutoNum type="alphaUcPeriod"/>
            </a:pPr>
            <a:r>
              <a:rPr lang="en-US" dirty="0"/>
              <a:t>Automatically detect unusual account activity</a:t>
            </a:r>
          </a:p>
        </p:txBody>
      </p:sp>
    </p:spTree>
    <p:extLst>
      <p:ext uri="{BB962C8B-B14F-4D97-AF65-F5344CB8AC3E}">
        <p14:creationId xmlns:p14="http://schemas.microsoft.com/office/powerpoint/2010/main" val="4086482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t>The two correct response options are:</a:t>
            </a:r>
          </a:p>
          <a:p>
            <a:pPr marL="0" indent="0">
              <a:lnSpc>
                <a:spcPct val="100000"/>
              </a:lnSpc>
              <a:buNone/>
            </a:pPr>
            <a:endParaRPr lang="en-US" dirty="0"/>
          </a:p>
          <a:p>
            <a:pPr marL="171450" indent="-171450">
              <a:lnSpc>
                <a:spcPct val="100000"/>
              </a:lnSpc>
              <a:buFont typeface="Arial" panose="020B0604020202020204" pitchFamily="34" charset="0"/>
              <a:buChar char="•"/>
            </a:pPr>
            <a:r>
              <a:rPr lang="en-US" b="1" dirty="0"/>
              <a:t>A. Monitor your resources’ usage and performance</a:t>
            </a:r>
          </a:p>
          <a:p>
            <a:pPr marL="171450" indent="-171450">
              <a:lnSpc>
                <a:spcPct val="100000"/>
              </a:lnSpc>
              <a:buFont typeface="Arial" panose="020B0604020202020204" pitchFamily="34" charset="0"/>
              <a:buChar char="•"/>
            </a:pPr>
            <a:r>
              <a:rPr lang="en-US" b="1" dirty="0"/>
              <a:t>D. Access metrics from a single dashboard</a:t>
            </a:r>
          </a:p>
          <a:p>
            <a:pPr marL="171450" indent="-171450">
              <a:lnSpc>
                <a:spcPct val="100000"/>
              </a:lnSpc>
              <a:buFont typeface="Arial" panose="020B0604020202020204" pitchFamily="34" charset="0"/>
              <a:buChar char="•"/>
            </a:pPr>
            <a:endParaRPr lang="en-US" dirty="0"/>
          </a:p>
          <a:p>
            <a:pPr fontAlgn="base"/>
            <a:r>
              <a:rPr lang="en-US" b="0" i="0" kern="1200" dirty="0">
                <a:solidFill>
                  <a:schemeClr val="tx1"/>
                </a:solidFill>
                <a:effectLst/>
              </a:rPr>
              <a:t>The other response options are incorrect because:</a:t>
            </a:r>
          </a:p>
          <a:p>
            <a:pPr fontAlgn="base"/>
            <a:endParaRPr lang="en-US" b="0" i="0" kern="1200" dirty="0">
              <a:solidFill>
                <a:schemeClr val="tx1"/>
              </a:solidFill>
              <a:effectLst/>
            </a:endParaRPr>
          </a:p>
          <a:p>
            <a:pPr fontAlgn="base"/>
            <a:r>
              <a:rPr lang="en-US" b="0" i="0" kern="1200" dirty="0">
                <a:solidFill>
                  <a:schemeClr val="tx1"/>
                </a:solidFill>
                <a:effectLst/>
              </a:rPr>
              <a:t>B. Receiving real-time recommendations for improving your AWS environment can be performed by </a:t>
            </a:r>
            <a:r>
              <a:rPr lang="en-US" b="0" i="1" kern="1200" dirty="0">
                <a:solidFill>
                  <a:schemeClr val="tx1"/>
                </a:solidFill>
                <a:effectLst/>
              </a:rPr>
              <a:t>AWS Trusted Advisor</a:t>
            </a:r>
            <a:r>
              <a:rPr lang="en-US" b="0" i="0" kern="1200" dirty="0">
                <a:solidFill>
                  <a:schemeClr val="tx1"/>
                </a:solidFill>
                <a:effectLst/>
              </a:rPr>
              <a:t>.</a:t>
            </a:r>
          </a:p>
          <a:p>
            <a:pPr fontAlgn="base"/>
            <a:endParaRPr lang="en-US" b="0" i="0" kern="1200" dirty="0">
              <a:solidFill>
                <a:schemeClr val="tx1"/>
              </a:solidFill>
              <a:effectLst/>
            </a:endParaRPr>
          </a:p>
          <a:p>
            <a:pPr fontAlgn="base"/>
            <a:r>
              <a:rPr lang="en-US" b="0" i="0" kern="1200" dirty="0">
                <a:solidFill>
                  <a:schemeClr val="tx1"/>
                </a:solidFill>
                <a:effectLst/>
              </a:rPr>
              <a:t>C. Comparing your infrastructure to AWS best practices in five categories can be performed by </a:t>
            </a:r>
            <a:r>
              <a:rPr lang="en-US" b="0" i="1" kern="1200" dirty="0">
                <a:solidFill>
                  <a:schemeClr val="tx1"/>
                </a:solidFill>
                <a:effectLst/>
              </a:rPr>
              <a:t>AWS Trusted Advisor</a:t>
            </a:r>
            <a:r>
              <a:rPr lang="en-US" b="0" i="0" kern="1200" dirty="0">
                <a:solidFill>
                  <a:schemeClr val="tx1"/>
                </a:solidFill>
                <a:effectLst/>
              </a:rPr>
              <a:t>.</a:t>
            </a:r>
          </a:p>
          <a:p>
            <a:pPr fontAlgn="base"/>
            <a:endParaRPr lang="en-US" b="0" i="0" kern="1200" dirty="0">
              <a:solidFill>
                <a:schemeClr val="tx1"/>
              </a:solidFill>
              <a:effectLst/>
            </a:endParaRPr>
          </a:p>
          <a:p>
            <a:pPr fontAlgn="base"/>
            <a:r>
              <a:rPr lang="en-US" b="0" i="0" kern="1200" dirty="0">
                <a:solidFill>
                  <a:schemeClr val="tx1"/>
                </a:solidFill>
                <a:effectLst/>
              </a:rPr>
              <a:t>E. Automatically detecting unusual account activity can be performed by </a:t>
            </a:r>
            <a:r>
              <a:rPr lang="en-US" b="0" i="1" kern="1200" dirty="0">
                <a:solidFill>
                  <a:schemeClr val="tx1"/>
                </a:solidFill>
                <a:effectLst/>
              </a:rPr>
              <a:t>AWS CloudTrail</a:t>
            </a:r>
            <a:r>
              <a:rPr lang="en-US" b="0" i="0" kern="1200" dirty="0">
                <a:solidFill>
                  <a:schemeClr val="tx1"/>
                </a:solidFill>
                <a:effectLst/>
              </a:rPr>
              <a:t>.</a:t>
            </a:r>
          </a:p>
          <a:p>
            <a:pPr marL="0" indent="0">
              <a:lnSpc>
                <a:spcPct val="100000"/>
              </a:lnSpc>
              <a:buNone/>
            </a:pPr>
            <a:endParaRPr lang="en-US" dirty="0"/>
          </a:p>
        </p:txBody>
      </p:sp>
    </p:spTree>
    <p:extLst>
      <p:ext uri="{BB962C8B-B14F-4D97-AF65-F5344CB8AC3E}">
        <p14:creationId xmlns:p14="http://schemas.microsoft.com/office/powerpoint/2010/main" val="3127609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In this module, you will learn how to:</a:t>
            </a:r>
          </a:p>
          <a:p>
            <a:pPr fontAlgn="base"/>
            <a:endParaRPr lang="en-US" sz="1200" b="0" i="0" kern="1200" dirty="0">
              <a:solidFill>
                <a:schemeClr val="tx1"/>
              </a:solidFill>
              <a:effectLst/>
              <a:latin typeface="+mn-lt"/>
              <a:ea typeface="+mn-ea"/>
              <a:cs typeface="+mn-cs"/>
            </a:endParaRPr>
          </a:p>
          <a:p>
            <a:pPr marL="171450" indent="-171450">
              <a:spcAft>
                <a:spcPts val="1000"/>
              </a:spcAft>
              <a:buFont typeface="Arial" panose="020B0604020202020204" pitchFamily="34" charset="0"/>
              <a:buChar char="•"/>
            </a:pPr>
            <a:r>
              <a:rPr lang="en-US" sz="1200" dirty="0"/>
              <a:t>Summarize approaches to monitoring in AWS</a:t>
            </a:r>
          </a:p>
          <a:p>
            <a:pPr marL="171450" indent="-171450">
              <a:spcAft>
                <a:spcPts val="1000"/>
              </a:spcAft>
              <a:buFont typeface="Arial" panose="020B0604020202020204" pitchFamily="34" charset="0"/>
              <a:buChar char="•"/>
            </a:pPr>
            <a:r>
              <a:rPr lang="en-US" sz="1200" dirty="0"/>
              <a:t>Describe Amazon CloudWatch benefits</a:t>
            </a:r>
          </a:p>
          <a:p>
            <a:pPr marL="171450" indent="-171450">
              <a:spcAft>
                <a:spcPts val="1000"/>
              </a:spcAft>
              <a:buFont typeface="Arial" panose="020B0604020202020204" pitchFamily="34" charset="0"/>
              <a:buChar char="•"/>
            </a:pPr>
            <a:r>
              <a:rPr lang="en-US" sz="1200" dirty="0"/>
              <a:t>Describe AWS CloudTrail benefits</a:t>
            </a:r>
          </a:p>
          <a:p>
            <a:pPr marL="171450" indent="-171450">
              <a:spcAft>
                <a:spcPts val="1000"/>
              </a:spcAft>
              <a:buFont typeface="Arial" panose="020B0604020202020204" pitchFamily="34" charset="0"/>
              <a:buChar char="•"/>
            </a:pPr>
            <a:r>
              <a:rPr lang="en-US" sz="1200" dirty="0"/>
              <a:t>Describe AWS Trusted Advisor benefits</a:t>
            </a:r>
          </a:p>
        </p:txBody>
      </p:sp>
    </p:spTree>
    <p:extLst>
      <p:ext uri="{BB962C8B-B14F-4D97-AF65-F5344CB8AC3E}">
        <p14:creationId xmlns:p14="http://schemas.microsoft.com/office/powerpoint/2010/main" val="937496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b="0" dirty="0">
                <a:ea typeface="Amazon Ember" panose="020B0603020204020204" pitchFamily="34" charset="0"/>
                <a:cs typeface="Amazon Ember" panose="020B0603020204020204" pitchFamily="34" charset="0"/>
              </a:rPr>
              <a:t>Which service can you use to review the security of your Amazon S3 buckets by checking for open access permissions?</a:t>
            </a:r>
          </a:p>
          <a:p>
            <a:endParaRPr lang="en-US" dirty="0"/>
          </a:p>
          <a:p>
            <a:pPr marL="228600" indent="-228600">
              <a:buFont typeface="+mj-lt"/>
              <a:buAutoNum type="alphaUcPeriod"/>
            </a:pPr>
            <a:r>
              <a:rPr lang="en-US" dirty="0"/>
              <a:t>Amazon CloudWatch</a:t>
            </a:r>
          </a:p>
          <a:p>
            <a:pPr marL="228600" indent="-228600">
              <a:buFont typeface="+mj-lt"/>
              <a:buAutoNum type="alphaUcPeriod"/>
            </a:pPr>
            <a:r>
              <a:rPr lang="en-US" dirty="0"/>
              <a:t>AWS CloudTrail</a:t>
            </a:r>
          </a:p>
          <a:p>
            <a:pPr marL="228600" indent="-228600">
              <a:buFont typeface="+mj-lt"/>
              <a:buAutoNum type="alphaUcPeriod"/>
            </a:pPr>
            <a:r>
              <a:rPr lang="en-US" dirty="0"/>
              <a:t>AWS Trusted Advisor</a:t>
            </a:r>
          </a:p>
          <a:p>
            <a:pPr marL="228600" indent="-228600">
              <a:buFont typeface="+mj-lt"/>
              <a:buAutoNum type="alphaUcPeriod"/>
            </a:pPr>
            <a:r>
              <a:rPr lang="en-US" dirty="0"/>
              <a:t>Amazon GuardDuty</a:t>
            </a:r>
          </a:p>
        </p:txBody>
      </p:sp>
    </p:spTree>
    <p:extLst>
      <p:ext uri="{BB962C8B-B14F-4D97-AF65-F5344CB8AC3E}">
        <p14:creationId xmlns:p14="http://schemas.microsoft.com/office/powerpoint/2010/main" val="1194255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0" i="0" kern="1200" dirty="0">
                <a:solidFill>
                  <a:schemeClr val="tx1"/>
                </a:solidFill>
                <a:effectLst/>
                <a:latin typeface="+mn-lt"/>
                <a:ea typeface="+mn-ea"/>
                <a:cs typeface="+mn-cs"/>
              </a:rPr>
              <a:t>The correct response option is </a:t>
            </a:r>
            <a:r>
              <a:rPr lang="en-US" b="1" i="0" kern="1200" dirty="0">
                <a:solidFill>
                  <a:schemeClr val="tx1"/>
                </a:solidFill>
                <a:effectLst/>
                <a:latin typeface="+mn-lt"/>
                <a:ea typeface="+mn-ea"/>
                <a:cs typeface="+mn-cs"/>
              </a:rPr>
              <a:t>C. AWS Trusted Advisor.</a:t>
            </a:r>
          </a:p>
          <a:p>
            <a:pPr fontAlgn="base"/>
            <a:r>
              <a:rPr lang="en-US" b="0" i="0" kern="1200" dirty="0">
                <a:solidFill>
                  <a:schemeClr val="tx1"/>
                </a:solidFill>
                <a:effectLst/>
                <a:latin typeface="+mn-lt"/>
                <a:ea typeface="+mn-ea"/>
                <a:cs typeface="+mn-cs"/>
              </a:rPr>
              <a:t> </a:t>
            </a:r>
          </a:p>
          <a:p>
            <a:pPr fontAlgn="base"/>
            <a:r>
              <a:rPr lang="en-US" b="0" i="0" kern="1200" dirty="0">
                <a:solidFill>
                  <a:schemeClr val="tx1"/>
                </a:solidFill>
                <a:effectLst/>
                <a:latin typeface="+mn-lt"/>
                <a:ea typeface="+mn-ea"/>
                <a:cs typeface="+mn-cs"/>
              </a:rPr>
              <a:t>AWS Trusted Advisor is a web service that inspects your AWS environment and provides real-time recommendations in accordance with AWS best practices. The inspection includes security checks, such as Amazon S3 buckets with open access permissions.</a:t>
            </a:r>
          </a:p>
          <a:p>
            <a:pPr fontAlgn="base"/>
            <a:r>
              <a:rPr lang="en-US" b="0" i="0" kern="1200" dirty="0">
                <a:solidFill>
                  <a:schemeClr val="tx1"/>
                </a:solidFill>
                <a:effectLst/>
                <a:latin typeface="+mn-lt"/>
                <a:ea typeface="+mn-ea"/>
                <a:cs typeface="+mn-cs"/>
              </a:rPr>
              <a:t> </a:t>
            </a:r>
          </a:p>
          <a:p>
            <a:pPr fontAlgn="base"/>
            <a:r>
              <a:rPr lang="en-US" b="0" i="0" kern="1200" dirty="0">
                <a:solidFill>
                  <a:schemeClr val="tx1"/>
                </a:solidFill>
                <a:effectLst/>
                <a:latin typeface="+mn-lt"/>
                <a:ea typeface="+mn-ea"/>
                <a:cs typeface="+mn-cs"/>
              </a:rPr>
              <a:t>The other response options are incorrect because:</a:t>
            </a:r>
          </a:p>
          <a:p>
            <a:pPr fontAlgn="base"/>
            <a:endParaRPr lang="en-US" b="0" i="0" kern="1200" dirty="0">
              <a:solidFill>
                <a:schemeClr val="tx1"/>
              </a:solidFill>
              <a:effectLst/>
              <a:latin typeface="+mn-lt"/>
              <a:ea typeface="+mn-ea"/>
              <a:cs typeface="+mn-cs"/>
            </a:endParaRPr>
          </a:p>
          <a:p>
            <a:pPr fontAlgn="base"/>
            <a:r>
              <a:rPr lang="en-US" b="0" i="0" kern="1200" dirty="0">
                <a:solidFill>
                  <a:schemeClr val="tx1"/>
                </a:solidFill>
                <a:effectLst/>
                <a:latin typeface="+mn-lt"/>
                <a:ea typeface="+mn-ea"/>
                <a:cs typeface="+mn-cs"/>
              </a:rPr>
              <a:t>A. Amazon CloudWatch is a web service that allows you to monitor and manage various metrics for the resources that run your applications.</a:t>
            </a:r>
          </a:p>
          <a:p>
            <a:pPr fontAlgn="base"/>
            <a:endParaRPr lang="en-US" b="0" i="0" kern="1200" dirty="0">
              <a:solidFill>
                <a:schemeClr val="tx1"/>
              </a:solidFill>
              <a:effectLst/>
              <a:latin typeface="+mn-lt"/>
              <a:ea typeface="+mn-ea"/>
              <a:cs typeface="+mn-cs"/>
            </a:endParaRPr>
          </a:p>
          <a:p>
            <a:pPr fontAlgn="base"/>
            <a:r>
              <a:rPr lang="en-US" b="0" i="0" kern="1200" dirty="0">
                <a:solidFill>
                  <a:schemeClr val="tx1"/>
                </a:solidFill>
                <a:effectLst/>
                <a:latin typeface="+mn-lt"/>
                <a:ea typeface="+mn-ea"/>
                <a:cs typeface="+mn-cs"/>
              </a:rPr>
              <a:t>B. AWS CloudTrail is a web service that allows you to review details for user activities and API calls that have occurred in your AWS environment.</a:t>
            </a:r>
          </a:p>
          <a:p>
            <a:pPr fontAlgn="base"/>
            <a:endParaRPr lang="en-US" b="0" i="0" kern="1200" dirty="0">
              <a:solidFill>
                <a:schemeClr val="tx1"/>
              </a:solidFill>
              <a:effectLst/>
              <a:latin typeface="+mn-lt"/>
              <a:ea typeface="+mn-ea"/>
              <a:cs typeface="+mn-cs"/>
            </a:endParaRPr>
          </a:p>
          <a:p>
            <a:pPr fontAlgn="base"/>
            <a:r>
              <a:rPr lang="en-US" b="0" i="0" kern="1200" dirty="0">
                <a:solidFill>
                  <a:schemeClr val="tx1"/>
                </a:solidFill>
                <a:effectLst/>
                <a:latin typeface="+mn-lt"/>
                <a:ea typeface="+mn-ea"/>
                <a:cs typeface="+mn-cs"/>
              </a:rPr>
              <a:t>D. Amazon GuardDuty is a service that provides intelligent threat detection for your AWS environment and resources. It identifies threats by continuously monitoring the network activity and account behavior in your AWS environment.</a:t>
            </a:r>
          </a:p>
        </p:txBody>
      </p:sp>
    </p:spTree>
    <p:extLst>
      <p:ext uri="{BB962C8B-B14F-4D97-AF65-F5344CB8AC3E}">
        <p14:creationId xmlns:p14="http://schemas.microsoft.com/office/powerpoint/2010/main" val="4149945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b="0" dirty="0">
                <a:ea typeface="Amazon Ember" panose="020B0603020204020204" pitchFamily="34" charset="0"/>
                <a:cs typeface="Amazon Ember" panose="020B0603020204020204" pitchFamily="34" charset="0"/>
              </a:rPr>
              <a:t>Which categories are included in the AWS Trusted Advisor dashboard? (Select TWO.)</a:t>
            </a:r>
          </a:p>
          <a:p>
            <a:endParaRPr lang="en-US" dirty="0"/>
          </a:p>
          <a:p>
            <a:pPr marL="228600" indent="-228600">
              <a:buFont typeface="+mj-lt"/>
              <a:buAutoNum type="alphaUcPeriod"/>
            </a:pPr>
            <a:r>
              <a:rPr lang="en-US" dirty="0"/>
              <a:t>Reliability</a:t>
            </a:r>
          </a:p>
          <a:p>
            <a:pPr marL="228600" indent="-228600">
              <a:buFont typeface="+mj-lt"/>
              <a:buAutoNum type="alphaUcPeriod"/>
            </a:pPr>
            <a:r>
              <a:rPr lang="en-US" dirty="0"/>
              <a:t>Performance</a:t>
            </a:r>
          </a:p>
          <a:p>
            <a:pPr marL="228600" indent="-228600">
              <a:buFont typeface="+mj-lt"/>
              <a:buAutoNum type="alphaUcPeriod"/>
            </a:pPr>
            <a:r>
              <a:rPr lang="en-US" dirty="0"/>
              <a:t>Scalability</a:t>
            </a:r>
          </a:p>
          <a:p>
            <a:pPr marL="228600" indent="-228600">
              <a:buFont typeface="+mj-lt"/>
              <a:buAutoNum type="alphaUcPeriod"/>
            </a:pPr>
            <a:r>
              <a:rPr lang="en-US" dirty="0"/>
              <a:t>Elasticity</a:t>
            </a:r>
          </a:p>
          <a:p>
            <a:pPr marL="228600" indent="-228600">
              <a:buFont typeface="+mj-lt"/>
              <a:buAutoNum type="alphaUcPeriod"/>
            </a:pPr>
            <a:r>
              <a:rPr lang="en-US" dirty="0"/>
              <a:t>Fault tolerance</a:t>
            </a:r>
          </a:p>
        </p:txBody>
      </p:sp>
    </p:spTree>
    <p:extLst>
      <p:ext uri="{BB962C8B-B14F-4D97-AF65-F5344CB8AC3E}">
        <p14:creationId xmlns:p14="http://schemas.microsoft.com/office/powerpoint/2010/main" val="1885092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0" i="0" kern="1200" dirty="0">
                <a:solidFill>
                  <a:schemeClr val="tx1"/>
                </a:solidFill>
                <a:effectLst/>
                <a:latin typeface="+mn-lt"/>
                <a:ea typeface="+mn-ea"/>
                <a:cs typeface="+mn-cs"/>
              </a:rPr>
              <a:t>The two correct response options are:</a:t>
            </a:r>
          </a:p>
          <a:p>
            <a:pPr fontAlgn="base"/>
            <a:endParaRPr lang="en-US"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b="1" i="0" kern="1200" dirty="0">
                <a:solidFill>
                  <a:schemeClr val="tx1"/>
                </a:solidFill>
                <a:effectLst/>
                <a:latin typeface="+mn-lt"/>
                <a:ea typeface="+mn-ea"/>
                <a:cs typeface="+mn-cs"/>
              </a:rPr>
              <a:t>B. Performance</a:t>
            </a:r>
            <a:endParaRPr lang="en-US"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b="1" i="0" kern="1200" dirty="0">
                <a:solidFill>
                  <a:schemeClr val="tx1"/>
                </a:solidFill>
                <a:effectLst/>
                <a:latin typeface="+mn-lt"/>
                <a:ea typeface="+mn-ea"/>
                <a:cs typeface="+mn-cs"/>
              </a:rPr>
              <a:t>E. Fault tolerance</a:t>
            </a:r>
          </a:p>
          <a:p>
            <a:pPr fontAlgn="base"/>
            <a:endParaRPr lang="en-US" b="0" i="0" kern="1200" dirty="0">
              <a:solidFill>
                <a:schemeClr val="tx1"/>
              </a:solidFill>
              <a:effectLst/>
              <a:latin typeface="+mn-lt"/>
              <a:ea typeface="+mn-ea"/>
              <a:cs typeface="+mn-cs"/>
            </a:endParaRPr>
          </a:p>
          <a:p>
            <a:pPr fontAlgn="base"/>
            <a:r>
              <a:rPr lang="en-US" b="0" i="0" kern="1200" dirty="0">
                <a:solidFill>
                  <a:schemeClr val="tx1"/>
                </a:solidFill>
                <a:effectLst/>
                <a:latin typeface="+mn-lt"/>
                <a:ea typeface="+mn-ea"/>
                <a:cs typeface="+mn-cs"/>
              </a:rPr>
              <a:t>AWS Trusted Advisor continuously inspects your AWS environment and provides best practice recommendations across five categories: cost optimization, performance, security, fault tolerance, and service limits.</a:t>
            </a:r>
          </a:p>
        </p:txBody>
      </p:sp>
    </p:spTree>
    <p:extLst>
      <p:ext uri="{BB962C8B-B14F-4D97-AF65-F5344CB8AC3E}">
        <p14:creationId xmlns:p14="http://schemas.microsoft.com/office/powerpoint/2010/main" val="4111391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module, you learned about three AWS services for monitoring and analytics:</a:t>
            </a:r>
          </a:p>
          <a:p>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Amazon CloudWatch</a:t>
            </a:r>
            <a:r>
              <a:rPr lang="en-US" sz="1200" kern="1200" dirty="0">
                <a:solidFill>
                  <a:schemeClr val="tx1"/>
                </a:solidFill>
                <a:effectLst/>
                <a:latin typeface="+mn-lt"/>
                <a:ea typeface="+mn-ea"/>
                <a:cs typeface="+mn-cs"/>
              </a:rPr>
              <a:t> is a service that monitors usage and performance for the resources that run your applications.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AWS CloudTrail</a:t>
            </a:r>
            <a:r>
              <a:rPr lang="en-US" sz="1200" kern="1200" dirty="0">
                <a:solidFill>
                  <a:schemeClr val="tx1"/>
                </a:solidFill>
                <a:effectLst/>
                <a:latin typeface="+mn-lt"/>
                <a:ea typeface="+mn-ea"/>
                <a:cs typeface="+mn-cs"/>
              </a:rPr>
              <a:t> is a service that you can use to review details for user activities and API requests that occur in your AWS environment.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AWS Trusted Advisor</a:t>
            </a:r>
            <a:r>
              <a:rPr lang="en-US" sz="1200" kern="1200" dirty="0">
                <a:solidFill>
                  <a:schemeClr val="tx1"/>
                </a:solidFill>
                <a:effectLst/>
                <a:latin typeface="+mn-lt"/>
                <a:ea typeface="+mn-ea"/>
                <a:cs typeface="+mn-cs"/>
              </a:rPr>
              <a:t> is a service that scans your infrastructure and provides real-time guidance in accordance with AWS best practices.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the next module, you will explore AWS pricing and support.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3204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Throughout this course, you have explored topics such as creating AWS resources, delivering content to your customers, and keeping your environment secure.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module focuses on the topics of monitoring and analytics. Monitoring and analyzing your AWS infrastructure can help you optimize usage, identify actions that require an immediate response, and refine business processes.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monitoring service that you will examine is Amazon CloudWatch. The next section begins with an example from the coffee shop.</a:t>
            </a:r>
            <a:endParaRPr lang="en-US" dirty="0"/>
          </a:p>
          <a:p>
            <a:pPr fontAlgn="base"/>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307701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Whenever the owner is in the coffee shop, they monitor how the business is operating throughout the day. For example, they calculate the average customer wait time over the past hour and identify the number of remaining pastries for sale. These are examples of </a:t>
            </a:r>
            <a:r>
              <a:rPr lang="en-US" sz="1200" b="1" kern="1200" dirty="0">
                <a:solidFill>
                  <a:schemeClr val="tx1"/>
                </a:solidFill>
                <a:effectLst/>
                <a:latin typeface="+mn-lt"/>
                <a:ea typeface="+mn-ea"/>
                <a:cs typeface="+mn-cs"/>
              </a:rPr>
              <a:t>metrics</a:t>
            </a:r>
            <a:r>
              <a:rPr lang="en-US" sz="1200" kern="1200" dirty="0">
                <a:solidFill>
                  <a:schemeClr val="tx1"/>
                </a:solidFill>
                <a:effectLst/>
                <a:latin typeface="+mn-lt"/>
                <a:ea typeface="+mn-ea"/>
                <a:cs typeface="+mn-cs"/>
              </a:rPr>
              <a:t>. You can think of a metric as a variable that is monitored for a resource.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owner monitors these metrics and notices if any of them happen to exceed or fall below specific thresholds. If any areas require immediate action, the owner can respond to them right away.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instance, whenever the owner notices that the average customer wait time exceeds 5 minutes, they open another register. Whenever the owner notices that only 10 pastries are remaining, they bake another batch.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However, going back and forth between workstations to observe them one at a time is not feasible for the owner. The owner needs a system that they can use to monitor multiple parts of the coffee shop at once, receive a notification if any metrics exceed or fall below specific thresholds, and automatically respond to performance or usage issues.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next section explores how you can use Amazon CloudWatch to monitor your AWS resources and configure automatic actions for them.</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9040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Amazon CloudWatch </a:t>
            </a:r>
            <a:r>
              <a:rPr lang="en-US" sz="1200" b="0" i="0" kern="1200" dirty="0">
                <a:solidFill>
                  <a:schemeClr val="tx1"/>
                </a:solidFill>
                <a:effectLst/>
                <a:latin typeface="+mn-lt"/>
                <a:ea typeface="+mn-ea"/>
                <a:cs typeface="+mn-cs"/>
              </a:rPr>
              <a:t>is a web service that allows you to monitor and manage various metrics, and configure alarm actions based on data from those metrics.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CloudWatch uses </a:t>
            </a:r>
            <a:r>
              <a:rPr lang="en-US" sz="1200" b="1" i="0" kern="1200" dirty="0">
                <a:solidFill>
                  <a:schemeClr val="tx1"/>
                </a:solidFill>
                <a:effectLst/>
                <a:latin typeface="+mn-lt"/>
                <a:ea typeface="+mn-ea"/>
                <a:cs typeface="+mn-cs"/>
              </a:rPr>
              <a:t>metrics</a:t>
            </a:r>
            <a:r>
              <a:rPr lang="en-US" sz="1200" b="0" i="0" kern="1200" dirty="0">
                <a:solidFill>
                  <a:schemeClr val="tx1"/>
                </a:solidFill>
                <a:effectLst/>
                <a:latin typeface="+mn-lt"/>
                <a:ea typeface="+mn-ea"/>
                <a:cs typeface="+mn-cs"/>
              </a:rPr>
              <a:t> to represent the data points for your resources. AWS services send metrics to CloudWatch. CloudWatch uses the metrics to create graphs automatically that show how performance has changed over time. </a:t>
            </a:r>
          </a:p>
          <a:p>
            <a:endParaRPr lang="en-GB" sz="120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With CloudWatch, you can create </a:t>
            </a:r>
            <a:r>
              <a:rPr lang="en-US" sz="1200" b="1" i="0" kern="1200" dirty="0">
                <a:solidFill>
                  <a:schemeClr val="tx1"/>
                </a:solidFill>
                <a:effectLst/>
                <a:latin typeface="+mn-lt"/>
                <a:ea typeface="+mn-ea"/>
                <a:cs typeface="+mn-cs"/>
              </a:rPr>
              <a:t>alarms</a:t>
            </a:r>
            <a:r>
              <a:rPr lang="en-US" sz="1200" b="0" i="0" kern="1200" dirty="0">
                <a:solidFill>
                  <a:schemeClr val="tx1"/>
                </a:solidFill>
                <a:effectLst/>
                <a:latin typeface="+mn-lt"/>
                <a:ea typeface="+mn-ea"/>
                <a:cs typeface="+mn-cs"/>
              </a:rPr>
              <a:t> that automatically perform actions if the value of a metric goes above or below a predefined threshold.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For example, suppose that your company’s developers use Amazon Elastic Compute Cloud (Amazon EC2) instances for application development or testing purposes. If the developers occasionally forget to stop the instances, the instances will continue to run and incur charges.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In this scenario, you could create a CloudWatch alarm that automatically stops an Amazon EC2 instance when the CPU usage percentage has remained below a certain threshold for a specified period. When configuring the alarm, you can specify to receive a notification whenever the alarm is triggered.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next section explores an example of how data is presented in a CloudWatch dashboard.</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42924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Consider this example. Suppose that the coffee shop has an application that uses </a:t>
            </a:r>
            <a:r>
              <a:rPr lang="en-US" sz="1200" b="0" i="0" kern="1200" dirty="0">
                <a:solidFill>
                  <a:schemeClr val="tx1"/>
                </a:solidFill>
                <a:effectLst/>
                <a:latin typeface="+mn-lt"/>
                <a:ea typeface="+mn-ea"/>
                <a:cs typeface="+mn-cs"/>
              </a:rPr>
              <a:t>Amazon Relational Database Service (Amazon RDS) </a:t>
            </a:r>
            <a:r>
              <a:rPr lang="en-US" sz="1200" kern="1200" dirty="0">
                <a:solidFill>
                  <a:schemeClr val="tx1"/>
                </a:solidFill>
                <a:effectLst/>
                <a:latin typeface="+mn-lt"/>
                <a:ea typeface="+mn-ea"/>
                <a:cs typeface="+mn-cs"/>
              </a:rPr>
              <a:t>instances, Amazon EC2 instances, and </a:t>
            </a:r>
            <a:r>
              <a:rPr lang="sv-SE" sz="1200" b="0" i="0" kern="1200" dirty="0">
                <a:solidFill>
                  <a:schemeClr val="tx1"/>
                </a:solidFill>
                <a:effectLst/>
                <a:latin typeface="+mn-lt"/>
                <a:ea typeface="+mn-ea"/>
                <a:cs typeface="+mn-cs"/>
              </a:rPr>
              <a:t>Amazon Elastic Block Store (Amazon EBS) </a:t>
            </a:r>
            <a:r>
              <a:rPr lang="en-US" sz="1200" kern="1200" dirty="0">
                <a:solidFill>
                  <a:schemeClr val="tx1"/>
                </a:solidFill>
                <a:effectLst/>
                <a:latin typeface="+mn-lt"/>
                <a:ea typeface="+mn-ea"/>
                <a:cs typeface="+mn-cs"/>
              </a:rPr>
              <a:t>volumes.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coffee shop owner uses the CloudWatch </a:t>
            </a:r>
            <a:r>
              <a:rPr lang="en-US" sz="1200" b="1" i="0" kern="1200" dirty="0">
                <a:solidFill>
                  <a:schemeClr val="tx1"/>
                </a:solidFill>
                <a:effectLst/>
                <a:latin typeface="+mn-lt"/>
                <a:ea typeface="+mn-ea"/>
                <a:cs typeface="+mn-cs"/>
              </a:rPr>
              <a:t>dashboard </a:t>
            </a:r>
            <a:r>
              <a:rPr lang="en-US" sz="1200" b="0" i="0" kern="1200" dirty="0">
                <a:solidFill>
                  <a:schemeClr val="tx1"/>
                </a:solidFill>
                <a:effectLst/>
                <a:latin typeface="+mn-lt"/>
                <a:ea typeface="+mn-ea"/>
                <a:cs typeface="+mn-cs"/>
              </a:rPr>
              <a:t>feature to access all the metrics for their resources from a single location. For example, they can use a CloudWatch dashboard to monitor the CPU usage of an Amazon EC2 instance, the total number of requests made to an Amazon Simple Storage Service (Amazon S3) bucket, and more. They can even customize separate dashboards for different business purposes, applications, or resources.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73681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monitoring the performance of AWS resources, you might also want to track all the user actions and API requests that occur throughout your AWS environment.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service that provides this functionality is </a:t>
            </a:r>
            <a:r>
              <a:rPr lang="en-US" sz="1200" b="1" kern="1200" dirty="0">
                <a:solidFill>
                  <a:schemeClr val="tx1"/>
                </a:solidFill>
                <a:effectLst/>
                <a:latin typeface="+mn-lt"/>
                <a:ea typeface="+mn-ea"/>
                <a:cs typeface="+mn-cs"/>
              </a:rPr>
              <a:t>AWS CloudTrail</a:t>
            </a:r>
            <a:r>
              <a:rPr lang="en-US" sz="1200" kern="1200" dirty="0">
                <a:solidFill>
                  <a:schemeClr val="tx1"/>
                </a:solidFill>
                <a:effectLst/>
                <a:latin typeface="+mn-lt"/>
                <a:ea typeface="+mn-ea"/>
                <a:cs typeface="+mn-cs"/>
              </a:rPr>
              <a:t>. To learn about CloudTrail, the next section explores another example from the coffee shop.</a:t>
            </a:r>
          </a:p>
        </p:txBody>
      </p:sp>
    </p:spTree>
    <p:extLst>
      <p:ext uri="{BB962C8B-B14F-4D97-AF65-F5344CB8AC3E}">
        <p14:creationId xmlns:p14="http://schemas.microsoft.com/office/powerpoint/2010/main" val="3732425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day at the coffee shop, the owner receives an unexpected delivery of coffee beans. The regular shipment isn’t scheduled to arrive for another week, so the owner is unsure why this shipment of coffee beans has arrived now.</a:t>
            </a:r>
          </a:p>
          <a:p>
            <a:r>
              <a:rPr lang="en-US" sz="1200" kern="1200" dirty="0">
                <a:solidFill>
                  <a:schemeClr val="tx1"/>
                </a:solidFill>
                <a:effectLst/>
                <a:latin typeface="+mn-lt"/>
                <a:ea typeface="+mn-ea"/>
                <a:cs typeface="+mn-cs"/>
              </a:rPr>
              <a:t> </a:t>
            </a:r>
          </a:p>
          <a:p>
            <a:r>
              <a:rPr lang="en-US" sz="1200" kern="1200">
                <a:solidFill>
                  <a:schemeClr val="tx1"/>
                </a:solidFill>
                <a:effectLst/>
                <a:latin typeface="+mn-lt"/>
                <a:ea typeface="+mn-ea"/>
                <a:cs typeface="+mn-cs"/>
              </a:rPr>
              <a:t>The </a:t>
            </a:r>
            <a:r>
              <a:rPr lang="en-US" sz="1200" kern="1200" dirty="0">
                <a:solidFill>
                  <a:schemeClr val="tx1"/>
                </a:solidFill>
                <a:effectLst/>
                <a:latin typeface="+mn-lt"/>
                <a:ea typeface="+mn-ea"/>
                <a:cs typeface="+mn-cs"/>
              </a:rPr>
              <a:t>owner retraces events that occurred over the past few days. They check the inventory system and discover that the inventory specialist placed an order for coffee beans two days ago.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Next, the owner reviews the transaction logs from the point of sale system. They discover that due to an unexpected increase in business three days ago, the shop was forecasted to run out of coffee beans before its next shipment. This is why the inventory specialist needed to place an additional order.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Reviewing the coffee shop’s event history can help the owner answer questions about which actions were taken, when they occurred, and which users or resources were involved.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review activities that occur throughout your AWS environment, you can use AWS CloudTrail.</a:t>
            </a:r>
          </a:p>
        </p:txBody>
      </p:sp>
    </p:spTree>
    <p:extLst>
      <p:ext uri="{BB962C8B-B14F-4D97-AF65-F5344CB8AC3E}">
        <p14:creationId xmlns:p14="http://schemas.microsoft.com/office/powerpoint/2010/main" val="414510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9100"/>
            <a:ext cx="5486400" cy="3600450"/>
          </a:xfrm>
        </p:spPr>
        <p:txBody>
          <a:bodyPr/>
          <a:lstStyle/>
          <a:p>
            <a:pPr fontAlgn="base"/>
            <a:r>
              <a:rPr lang="en-US" sz="1200" b="1" i="0" kern="1200" dirty="0">
                <a:solidFill>
                  <a:schemeClr val="tx1"/>
                </a:solidFill>
                <a:effectLst/>
                <a:latin typeface="+mn-lt"/>
                <a:ea typeface="+mn-ea"/>
                <a:cs typeface="+mn-cs"/>
              </a:rPr>
              <a:t>AWS CloudTrail </a:t>
            </a:r>
            <a:r>
              <a:rPr lang="en-US" sz="1200" b="0" i="0" kern="1200" dirty="0">
                <a:solidFill>
                  <a:schemeClr val="tx1"/>
                </a:solidFill>
                <a:effectLst/>
                <a:latin typeface="+mn-lt"/>
                <a:ea typeface="+mn-ea"/>
                <a:cs typeface="+mn-cs"/>
              </a:rPr>
              <a:t>records API calls for your account. The recorded information includes the identity of the API caller, the time of the API call, the source IP address of the API caller, and more. You can think of CloudTrail as a “trail” of breadcrumbs (or a log of actions) that someone left behind them.</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Recall that you can use API calls to provision, manage, and configure your AWS resources. With CloudTrail, you can view a complete history of user activity and API calls for your applications and resources.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Events are typically updated in CloudTrail within 15 minutes after an API call. You can filter events by specifying the time and date that an API call occurred, the user who requested the action, the type of resource involved in the API call, and more.</a:t>
            </a:r>
          </a:p>
          <a:p>
            <a:endParaRPr lang="en-US" sz="120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In CloudTrail, you can also enable </a:t>
            </a:r>
            <a:r>
              <a:rPr lang="en-US" sz="1200" b="1" i="0" kern="1200" dirty="0">
                <a:solidFill>
                  <a:schemeClr val="tx1"/>
                </a:solidFill>
                <a:effectLst/>
                <a:latin typeface="+mn-lt"/>
                <a:ea typeface="+mn-ea"/>
                <a:cs typeface="+mn-cs"/>
              </a:rPr>
              <a:t>CloudTrail Insights</a:t>
            </a:r>
            <a:r>
              <a:rPr lang="en-US" sz="1200" b="0" i="0" kern="1200" dirty="0">
                <a:solidFill>
                  <a:schemeClr val="tx1"/>
                </a:solidFill>
                <a:effectLst/>
                <a:latin typeface="+mn-lt"/>
                <a:ea typeface="+mn-ea"/>
                <a:cs typeface="+mn-cs"/>
              </a:rPr>
              <a:t>. This optional feature allows CloudTrail to automatically detect unusual API activities in your AWS account.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For example, CloudTrail Insights might detect that a higher number of Amazon EC2 instances than usual have recently launched in your account. You can then review the full event details to determine which actions you must take.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Next, you will review an example of how the coffee shop might use AWS CloudTrail.</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89775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548214402"/>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pic>
        <p:nvPicPr>
          <p:cNvPr id="12" name="Picture 11">
            <a:extLst>
              <a:ext uri="{FF2B5EF4-FFF2-40B4-BE49-F238E27FC236}">
                <a16:creationId xmlns:a16="http://schemas.microsoft.com/office/drawing/2014/main" id="{F4A3FF58-786E-B24E-B376-6652EC26070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57828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pic>
        <p:nvPicPr>
          <p:cNvPr id="9" name="Picture 8">
            <a:extLst>
              <a:ext uri="{FF2B5EF4-FFF2-40B4-BE49-F238E27FC236}">
                <a16:creationId xmlns:a16="http://schemas.microsoft.com/office/drawing/2014/main" id="{65773DE8-A996-034F-B75D-51D5ACFED07E}"/>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351882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2198988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pic>
        <p:nvPicPr>
          <p:cNvPr id="15" name="Picture 14">
            <a:extLst>
              <a:ext uri="{FF2B5EF4-FFF2-40B4-BE49-F238E27FC236}">
                <a16:creationId xmlns:a16="http://schemas.microsoft.com/office/drawing/2014/main" id="{D2B6CB73-644C-3C44-9950-49A93F6F36C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112487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pic>
        <p:nvPicPr>
          <p:cNvPr id="22" name="Picture 21">
            <a:extLst>
              <a:ext uri="{FF2B5EF4-FFF2-40B4-BE49-F238E27FC236}">
                <a16:creationId xmlns:a16="http://schemas.microsoft.com/office/drawing/2014/main" id="{A5227888-88F5-4747-9B64-3DA540A538D1}"/>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2550281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840052" y="365126"/>
            <a:ext cx="1910948"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8"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2866854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6"/>
            <a:ext cx="1910948" cy="449073"/>
          </a:xfrm>
          <a:prstGeom prst="rect">
            <a:avLst/>
          </a:prstGeom>
        </p:spPr>
      </p:pic>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6" name="Table Placeholder 5"/>
          <p:cNvSpPr>
            <a:spLocks noGrp="1"/>
          </p:cNvSpPr>
          <p:nvPr>
            <p:ph type="tbl" sz="quarter" idx="13" hasCustomPrompt="1"/>
          </p:nvPr>
        </p:nvSpPr>
        <p:spPr>
          <a:xfrm>
            <a:off x="425196" y="1783718"/>
            <a:ext cx="11347704" cy="393192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u="none" strike="noStrike" baseline="0" smtClean="0">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b="0" i="0" u="none" strike="noStrike" dirty="0">
                <a:effectLst/>
                <a:latin typeface="Amazon Ember Light" panose="020B0403020204020204" pitchFamily="34" charset="0"/>
              </a:rPr>
              <a:t>Edit Master table layout</a:t>
            </a:r>
            <a:endParaRPr lang="en-US" sz="1800" b="0" i="0" u="none" strike="noStrike" dirty="0">
              <a:effectLst/>
              <a:latin typeface="Arial" panose="020B0604020202020204" pitchFamily="34" charset="0"/>
            </a:endParaRPr>
          </a:p>
        </p:txBody>
      </p:sp>
      <p:sp>
        <p:nvSpPr>
          <p:cNvPr id="12"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012176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2400324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840052" y="365125"/>
            <a:ext cx="1910948"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26734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ABE64-BC1B-D74A-AC1E-5232E3760A89}"/>
              </a:ext>
            </a:extLst>
          </p:cNvPr>
          <p:cNvPicPr>
            <a:picLocks noChangeAspect="1"/>
          </p:cNvPicPr>
          <p:nvPr userDrawn="1"/>
        </p:nvPicPr>
        <p:blipFill>
          <a:blip r:embed="rId3"/>
          <a:stretch>
            <a:fillRect/>
          </a:stretch>
        </p:blipFill>
        <p:spPr>
          <a:xfrm>
            <a:off x="10301048" y="6435724"/>
            <a:ext cx="878193" cy="206375"/>
          </a:xfrm>
          <a:prstGeom prst="rect">
            <a:avLst/>
          </a:prstGeom>
        </p:spPr>
      </p:pic>
      <p:sp>
        <p:nvSpPr>
          <p:cNvPr id="4"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644769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7" name="Picture 6">
            <a:extLst>
              <a:ext uri="{FF2B5EF4-FFF2-40B4-BE49-F238E27FC236}">
                <a16:creationId xmlns:a16="http://schemas.microsoft.com/office/drawing/2014/main" id="{C64AE505-226A-7C43-A554-8CB1590043A4}"/>
              </a:ext>
            </a:extLst>
          </p:cNvPr>
          <p:cNvPicPr>
            <a:picLocks noChangeAspect="1"/>
          </p:cNvPicPr>
          <p:nvPr userDrawn="1"/>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10101460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993048"/>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993048"/>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993048"/>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455707"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455707"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27092" y="6089840"/>
            <a:ext cx="1910948" cy="449073"/>
          </a:xfrm>
          <a:prstGeom prst="rect">
            <a:avLst/>
          </a:prstGeom>
        </p:spPr>
      </p:pic>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600">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600">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21" name="TextBox 20"/>
          <p:cNvSpPr txBox="1"/>
          <p:nvPr userDrawn="1"/>
        </p:nvSpPr>
        <p:spPr>
          <a:xfrm>
            <a:off x="8171365" y="5105029"/>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468583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861952" y="6089839"/>
            <a:ext cx="1910948" cy="449073"/>
          </a:xfrm>
          <a:prstGeom prst="rect">
            <a:avLst/>
          </a:prstGeom>
        </p:spPr>
      </p:pic>
      <p:sp>
        <p:nvSpPr>
          <p:cNvPr id="7"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969260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6" name="Picture 5">
            <a:extLst>
              <a:ext uri="{FF2B5EF4-FFF2-40B4-BE49-F238E27FC236}">
                <a16:creationId xmlns:a16="http://schemas.microsoft.com/office/drawing/2014/main" id="{6A16C103-182D-5A4F-A1B6-033D37C57060}"/>
              </a:ext>
            </a:extLst>
          </p:cNvPr>
          <p:cNvPicPr>
            <a:picLocks noChangeAspect="1"/>
          </p:cNvPicPr>
          <p:nvPr userDrawn="1"/>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407077085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ransition Slide">
    <p:bg>
      <p:bgPr>
        <a:gradFill>
          <a:gsLst>
            <a:gs pos="0">
              <a:srgbClr val="36C2B4"/>
            </a:gs>
            <a:gs pos="100000">
              <a:srgbClr val="7EE5AA"/>
            </a:gs>
          </a:gsLst>
          <a:lin ang="16200000" scaled="1"/>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C9511B-5F0E-EF41-88A9-B6E5764D25D0}"/>
              </a:ext>
            </a:extLst>
          </p:cNvPr>
          <p:cNvSpPr>
            <a:spLocks noGrp="1"/>
          </p:cNvSpPr>
          <p:nvPr>
            <p:ph type="title"/>
          </p:nvPr>
        </p:nvSpPr>
        <p:spPr>
          <a:xfrm>
            <a:off x="609601" y="2701346"/>
            <a:ext cx="10475057" cy="727655"/>
          </a:xfrm>
          <a:prstGeom prst="rect">
            <a:avLst/>
          </a:prstGeom>
        </p:spPr>
        <p:txBody>
          <a:bodyPr/>
          <a:lstStyle>
            <a:lvl1pPr>
              <a:defRPr sz="4267"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614F0A51-7282-2F43-889D-C63EE493FC82}"/>
              </a:ext>
            </a:extLst>
          </p:cNvPr>
          <p:cNvSpPr/>
          <p:nvPr userDrawn="1"/>
        </p:nvSpPr>
        <p:spPr>
          <a:xfrm>
            <a:off x="1" y="2701345"/>
            <a:ext cx="373039" cy="72765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Tree>
    <p:extLst>
      <p:ext uri="{BB962C8B-B14F-4D97-AF65-F5344CB8AC3E}">
        <p14:creationId xmlns:p14="http://schemas.microsoft.com/office/powerpoint/2010/main" val="1501714263"/>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2021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840052" y="365126"/>
            <a:ext cx="1910948" cy="449072"/>
          </a:xfrm>
          <a:prstGeom prst="rect">
            <a:avLst/>
          </a:prstGeom>
        </p:spPr>
      </p:pic>
    </p:spTree>
    <p:custDataLst>
      <p:tags r:id="rId1"/>
    </p:custDataLst>
    <p:extLst>
      <p:ext uri="{BB962C8B-B14F-4D97-AF65-F5344CB8AC3E}">
        <p14:creationId xmlns:p14="http://schemas.microsoft.com/office/powerpoint/2010/main" val="1209510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0776E6-F3E1-DA4B-8CFE-F2F2516FB70A}"/>
              </a:ext>
            </a:extLst>
          </p:cNvPr>
          <p:cNvPicPr>
            <a:picLocks noChangeAspect="1"/>
          </p:cNvPicPr>
          <p:nvPr userDrawn="1"/>
        </p:nvPicPr>
        <p:blipFill>
          <a:blip r:embed="rId3"/>
          <a:stretch>
            <a:fillRect/>
          </a:stretch>
        </p:blipFill>
        <p:spPr>
          <a:xfrm>
            <a:off x="9840052" y="365126"/>
            <a:ext cx="1910948"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9"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4176328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35970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975419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500319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pic>
        <p:nvPicPr>
          <p:cNvPr id="12" name="Picture 11">
            <a:extLst>
              <a:ext uri="{FF2B5EF4-FFF2-40B4-BE49-F238E27FC236}">
                <a16:creationId xmlns:a16="http://schemas.microsoft.com/office/drawing/2014/main" id="{4C010055-05DB-D943-85E9-EC2AE16084D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95983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Thre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2041931"/>
            <a:ext cx="3593592" cy="413139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2041932"/>
            <a:ext cx="3593592" cy="413139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2041931"/>
            <a:ext cx="3593592" cy="413139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4"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3593591"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9" name="Text Placeholder 2">
            <a:extLst>
              <a:ext uri="{FF2B5EF4-FFF2-40B4-BE49-F238E27FC236}">
                <a16:creationId xmlns:a16="http://schemas.microsoft.com/office/drawing/2014/main" id="{696A4FD3-97EE-8149-9A33-E0E6B1B0C06E}"/>
              </a:ext>
            </a:extLst>
          </p:cNvPr>
          <p:cNvSpPr>
            <a:spLocks noGrp="1"/>
          </p:cNvSpPr>
          <p:nvPr>
            <p:ph type="body" sz="quarter" idx="16"/>
          </p:nvPr>
        </p:nvSpPr>
        <p:spPr>
          <a:xfrm>
            <a:off x="4314210" y="1524000"/>
            <a:ext cx="3593591"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20" name="Text Placeholder 2">
            <a:extLst>
              <a:ext uri="{FF2B5EF4-FFF2-40B4-BE49-F238E27FC236}">
                <a16:creationId xmlns:a16="http://schemas.microsoft.com/office/drawing/2014/main" id="{696A4FD3-97EE-8149-9A33-E0E6B1B0C06E}"/>
              </a:ext>
            </a:extLst>
          </p:cNvPr>
          <p:cNvSpPr>
            <a:spLocks noGrp="1"/>
          </p:cNvSpPr>
          <p:nvPr>
            <p:ph type="body" sz="quarter" idx="17"/>
          </p:nvPr>
        </p:nvSpPr>
        <p:spPr>
          <a:xfrm>
            <a:off x="8173686" y="1524000"/>
            <a:ext cx="3593591"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13960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25"/>
    </p:custDataLst>
    <p:extLst>
      <p:ext uri="{BB962C8B-B14F-4D97-AF65-F5344CB8AC3E}">
        <p14:creationId xmlns:p14="http://schemas.microsoft.com/office/powerpoint/2010/main" val="2982091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6.png"/><Relationship Id="rId3" Type="http://schemas.openxmlformats.org/officeDocument/2006/relationships/notesSlide" Target="../notesSlides/notesSlide10.xml"/><Relationship Id="rId7" Type="http://schemas.openxmlformats.org/officeDocument/2006/relationships/diagramColors" Target="../diagrams/colors1.xml"/><Relationship Id="rId12" Type="http://schemas.openxmlformats.org/officeDocument/2006/relationships/image" Target="../media/image25.svg"/><Relationship Id="rId2" Type="http://schemas.openxmlformats.org/officeDocument/2006/relationships/slideLayout" Target="../slideLayouts/slideLayout17.xml"/><Relationship Id="rId16" Type="http://schemas.openxmlformats.org/officeDocument/2006/relationships/image" Target="../media/image29.svg"/><Relationship Id="rId1" Type="http://schemas.openxmlformats.org/officeDocument/2006/relationships/tags" Target="../tags/tag34.xml"/><Relationship Id="rId6" Type="http://schemas.openxmlformats.org/officeDocument/2006/relationships/diagramQuickStyle" Target="../diagrams/quickStyle1.xml"/><Relationship Id="rId11" Type="http://schemas.openxmlformats.org/officeDocument/2006/relationships/image" Target="../media/image24.png"/><Relationship Id="rId5" Type="http://schemas.openxmlformats.org/officeDocument/2006/relationships/diagramLayout" Target="../diagrams/layout1.xml"/><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diagramData" Target="../diagrams/data1.xml"/><Relationship Id="rId9" Type="http://schemas.openxmlformats.org/officeDocument/2006/relationships/image" Target="../media/image22.png"/><Relationship Id="rId1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14.xml"/><Relationship Id="rId7" Type="http://schemas.openxmlformats.org/officeDocument/2006/relationships/diagramQuickStyle" Target="../diagrams/quickStyle2.xml"/><Relationship Id="rId2" Type="http://schemas.openxmlformats.org/officeDocument/2006/relationships/slideLayout" Target="../slideLayouts/slideLayout17.xml"/><Relationship Id="rId1" Type="http://schemas.openxmlformats.org/officeDocument/2006/relationships/tags" Target="../tags/tag3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1.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3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notesSlide" Target="../notesSlides/notesSlide16.xml"/><Relationship Id="rId7" Type="http://schemas.openxmlformats.org/officeDocument/2006/relationships/image" Target="../media/image38.png"/><Relationship Id="rId2" Type="http://schemas.openxmlformats.org/officeDocument/2006/relationships/slideLayout" Target="../slideLayouts/slideLayout17.xml"/><Relationship Id="rId1" Type="http://schemas.openxmlformats.org/officeDocument/2006/relationships/tags" Target="../tags/tag4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tiff"/><Relationship Id="rId9"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5.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svg"/><Relationship Id="rId2" Type="http://schemas.openxmlformats.org/officeDocument/2006/relationships/slideLayout" Target="../slideLayouts/slideLayout17.xml"/><Relationship Id="rId1" Type="http://schemas.openxmlformats.org/officeDocument/2006/relationships/tags" Target="../tags/tag2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3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tags" Target="../tags/tag3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ags" Target="../tags/tag3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F304-BE7B-7643-B66B-D85340BC5DBB}"/>
              </a:ext>
            </a:extLst>
          </p:cNvPr>
          <p:cNvSpPr>
            <a:spLocks noGrp="1"/>
          </p:cNvSpPr>
          <p:nvPr>
            <p:ph type="title"/>
          </p:nvPr>
        </p:nvSpPr>
        <p:spPr/>
        <p:txBody>
          <a:bodyPr/>
          <a:lstStyle/>
          <a:p>
            <a:r>
              <a:rPr lang="en-US" dirty="0">
                <a:solidFill>
                  <a:srgbClr val="FFFFFF"/>
                </a:solidFill>
              </a:rPr>
              <a:t>Monitoring and Analytics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 Placeholder 4">
            <a:extLst>
              <a:ext uri="{FF2B5EF4-FFF2-40B4-BE49-F238E27FC236}">
                <a16:creationId xmlns:a16="http://schemas.microsoft.com/office/drawing/2014/main" id="{B1597D31-C7D8-4E4D-8B0E-B9D5C901FBE2}"/>
              </a:ext>
            </a:extLst>
          </p:cNvPr>
          <p:cNvSpPr>
            <a:spLocks noGrp="1"/>
          </p:cNvSpPr>
          <p:nvPr>
            <p:ph type="body" sz="quarter" idx="10"/>
          </p:nvPr>
        </p:nvSpPr>
        <p:spPr>
          <a:xfrm>
            <a:off x="419100" y="2554355"/>
            <a:ext cx="8059738" cy="1757093"/>
          </a:xfrm>
        </p:spPr>
        <p:txBody>
          <a:bodyPr/>
          <a:lstStyle/>
          <a:p>
            <a:r>
              <a:rPr lang="en-US" dirty="0"/>
              <a:t>Module 7</a:t>
            </a:r>
          </a:p>
        </p:txBody>
      </p:sp>
    </p:spTree>
    <p:custDataLst>
      <p:tags r:id="rId1"/>
    </p:custDataLst>
    <p:extLst>
      <p:ext uri="{BB962C8B-B14F-4D97-AF65-F5344CB8AC3E}">
        <p14:creationId xmlns:p14="http://schemas.microsoft.com/office/powerpoint/2010/main" val="3278568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33BF-2093-354E-AC18-0778FB4623A2}"/>
              </a:ext>
            </a:extLst>
          </p:cNvPr>
          <p:cNvSpPr>
            <a:spLocks noGrp="1"/>
          </p:cNvSpPr>
          <p:nvPr>
            <p:ph type="title"/>
          </p:nvPr>
        </p:nvSpPr>
        <p:spPr/>
        <p:txBody>
          <a:bodyPr/>
          <a:lstStyle/>
          <a:p>
            <a:r>
              <a:rPr lang="en-US" dirty="0"/>
              <a:t>AWS CloudTrail event</a:t>
            </a:r>
          </a:p>
        </p:txBody>
      </p:sp>
      <p:grpSp>
        <p:nvGrpSpPr>
          <p:cNvPr id="24" name="Group 23">
            <a:extLst>
              <a:ext uri="{FF2B5EF4-FFF2-40B4-BE49-F238E27FC236}">
                <a16:creationId xmlns:a16="http://schemas.microsoft.com/office/drawing/2014/main" id="{634E3160-FB4E-A247-90D8-FEF531AAF1A3}"/>
              </a:ext>
            </a:extLst>
          </p:cNvPr>
          <p:cNvGrpSpPr/>
          <p:nvPr/>
        </p:nvGrpSpPr>
        <p:grpSpPr>
          <a:xfrm>
            <a:off x="327444" y="1439676"/>
            <a:ext cx="11537112" cy="4861624"/>
            <a:chOff x="327444" y="1439676"/>
            <a:chExt cx="11537112" cy="4861624"/>
          </a:xfrm>
        </p:grpSpPr>
        <p:graphicFrame>
          <p:nvGraphicFramePr>
            <p:cNvPr id="5" name="Diagram 4">
              <a:extLst>
                <a:ext uri="{FF2B5EF4-FFF2-40B4-BE49-F238E27FC236}">
                  <a16:creationId xmlns:a16="http://schemas.microsoft.com/office/drawing/2014/main" id="{A6B05FD3-1318-074C-A864-5CDB7CAF1929}"/>
                </a:ext>
              </a:extLst>
            </p:cNvPr>
            <p:cNvGraphicFramePr/>
            <p:nvPr>
              <p:extLst>
                <p:ext uri="{D42A27DB-BD31-4B8C-83A1-F6EECF244321}">
                  <p14:modId xmlns:p14="http://schemas.microsoft.com/office/powerpoint/2010/main" val="1026288369"/>
                </p:ext>
              </p:extLst>
            </p:nvPr>
          </p:nvGraphicFramePr>
          <p:xfrm>
            <a:off x="327444" y="1439676"/>
            <a:ext cx="11537112" cy="48616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Graphic 17" descr="Clock">
              <a:extLst>
                <a:ext uri="{FF2B5EF4-FFF2-40B4-BE49-F238E27FC236}">
                  <a16:creationId xmlns:a16="http://schemas.microsoft.com/office/drawing/2014/main" id="{4B2EC69D-8D63-6A4B-86AE-935F669E20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36013" y="4085896"/>
              <a:ext cx="777766" cy="777766"/>
            </a:xfrm>
            <a:prstGeom prst="rect">
              <a:avLst/>
            </a:prstGeom>
          </p:spPr>
        </p:pic>
        <p:pic>
          <p:nvPicPr>
            <p:cNvPr id="19" name="Graphic 18">
              <a:extLst>
                <a:ext uri="{FF2B5EF4-FFF2-40B4-BE49-F238E27FC236}">
                  <a16:creationId xmlns:a16="http://schemas.microsoft.com/office/drawing/2014/main" id="{455E44FE-4F14-0E4D-BEEC-388F7DD0CA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36013" y="2885777"/>
              <a:ext cx="777766" cy="777766"/>
            </a:xfrm>
            <a:prstGeom prst="rect">
              <a:avLst/>
            </a:prstGeom>
          </p:spPr>
        </p:pic>
        <p:pic>
          <p:nvPicPr>
            <p:cNvPr id="21" name="Graphic 20" descr="Internet">
              <a:extLst>
                <a:ext uri="{FF2B5EF4-FFF2-40B4-BE49-F238E27FC236}">
                  <a16:creationId xmlns:a16="http://schemas.microsoft.com/office/drawing/2014/main" id="{60616A24-E02B-8E4B-9589-4B4DB05AEF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67696" y="5286015"/>
              <a:ext cx="914400" cy="914400"/>
            </a:xfrm>
            <a:prstGeom prst="rect">
              <a:avLst/>
            </a:prstGeom>
          </p:spPr>
        </p:pic>
        <p:pic>
          <p:nvPicPr>
            <p:cNvPr id="23" name="Graphic 22" descr="Cursor">
              <a:extLst>
                <a:ext uri="{FF2B5EF4-FFF2-40B4-BE49-F238E27FC236}">
                  <a16:creationId xmlns:a16="http://schemas.microsoft.com/office/drawing/2014/main" id="{80E4D3CD-7722-AF4F-896D-28526361E7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67696" y="1549024"/>
              <a:ext cx="914400" cy="914400"/>
            </a:xfrm>
            <a:prstGeom prst="rect">
              <a:avLst/>
            </a:prstGeom>
          </p:spPr>
        </p:pic>
      </p:grpSp>
      <p:sp>
        <p:nvSpPr>
          <p:cNvPr id="10" name="Footer Placeholder 4">
            <a:extLst>
              <a:ext uri="{FF2B5EF4-FFF2-40B4-BE49-F238E27FC236}">
                <a16:creationId xmlns:a16="http://schemas.microsoft.com/office/drawing/2014/main" id="{676019D6-6926-3148-B862-4573938BA413}"/>
              </a:ext>
            </a:extLst>
          </p:cNvPr>
          <p:cNvSpPr>
            <a:spLocks noGrp="1"/>
          </p:cNvSpPr>
          <p:nvPr>
            <p:ph type="ftr" sz="quarter" idx="3"/>
          </p:nvPr>
        </p:nvSpPr>
        <p:spPr>
          <a:xfrm>
            <a:off x="419100" y="6356350"/>
            <a:ext cx="3735457" cy="365125"/>
          </a:xfrm>
        </p:spPr>
        <p:txBody>
          <a:bodyPr/>
          <a:lstStyle/>
          <a:p>
            <a:r>
              <a:rPr lang="en-US" dirty="0"/>
              <a:t>© 2021 Amazon Web Services, Inc. or its affiliates. All rights reserved.</a:t>
            </a:r>
          </a:p>
        </p:txBody>
      </p:sp>
      <p:sp>
        <p:nvSpPr>
          <p:cNvPr id="11" name="Slide Number Placeholder 3">
            <a:extLst>
              <a:ext uri="{FF2B5EF4-FFF2-40B4-BE49-F238E27FC236}">
                <a16:creationId xmlns:a16="http://schemas.microsoft.com/office/drawing/2014/main" id="{2F118975-8A51-0F41-81F3-57B1B315B70F}"/>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1555240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2021 Amazon Web Services, Inc. or its affiliates. All rights reserved.</a:t>
            </a:r>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normAutofit/>
          </a:bodyPr>
          <a:lstStyle/>
          <a:p>
            <a:r>
              <a:rPr lang="en-US" dirty="0"/>
              <a:t>Knowledge check question</a:t>
            </a:r>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a:xfrm>
            <a:off x="5714474" y="1178376"/>
            <a:ext cx="6058426" cy="5177974"/>
          </a:xfrm>
        </p:spPr>
        <p:txBody>
          <a:bodyPr/>
          <a:lstStyle/>
          <a:p>
            <a:pPr marL="0" indent="0">
              <a:spcAft>
                <a:spcPts val="1000"/>
              </a:spcAft>
              <a:buNone/>
            </a:pPr>
            <a:r>
              <a:rPr lang="en-US" dirty="0"/>
              <a:t>Which tasks can you perform using AWS CloudTrail? (Select TWO.)</a:t>
            </a:r>
          </a:p>
          <a:p>
            <a:pPr marL="514350" indent="-514350">
              <a:buFont typeface="+mj-lt"/>
              <a:buAutoNum type="alphaUcPeriod"/>
            </a:pPr>
            <a:r>
              <a:rPr lang="en-US" sz="2400" dirty="0"/>
              <a:t>Monitor your AWS infrastructure and resources in real time</a:t>
            </a:r>
          </a:p>
          <a:p>
            <a:pPr marL="514350" indent="-514350">
              <a:buFont typeface="+mj-lt"/>
              <a:buAutoNum type="alphaUcPeriod"/>
            </a:pPr>
            <a:r>
              <a:rPr lang="en-US" sz="2400" dirty="0"/>
              <a:t>Track user activities and API requests throughout your AWS infrastructure</a:t>
            </a:r>
          </a:p>
          <a:p>
            <a:pPr marL="514350" indent="-514350">
              <a:buFont typeface="+mj-lt"/>
              <a:buAutoNum type="alphaUcPeriod"/>
            </a:pPr>
            <a:r>
              <a:rPr lang="en-US" sz="2400" dirty="0"/>
              <a:t>View metrics and graphs to monitor the performance of resources</a:t>
            </a:r>
          </a:p>
          <a:p>
            <a:pPr marL="514350" indent="-514350">
              <a:buFont typeface="+mj-lt"/>
              <a:buAutoNum type="alphaUcPeriod"/>
            </a:pPr>
            <a:r>
              <a:rPr lang="en-US" sz="2400" dirty="0"/>
              <a:t>Filter logs to assist with operational analysis and troubleshooting</a:t>
            </a:r>
          </a:p>
          <a:p>
            <a:pPr marL="514350" indent="-514350">
              <a:buFont typeface="+mj-lt"/>
              <a:buAutoNum type="alphaUcPeriod"/>
            </a:pPr>
            <a:r>
              <a:rPr lang="en-US" sz="2400" dirty="0"/>
              <a:t>Configure automatic actions and alerts in response to metrics</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
        <p:nvSpPr>
          <p:cNvPr id="4" name="Slide Number Placeholder 3"/>
          <p:cNvSpPr>
            <a:spLocks noGrp="1"/>
          </p:cNvSpPr>
          <p:nvPr>
            <p:ph type="sldNum" sz="quarter" idx="10"/>
          </p:nvPr>
        </p:nvSpPr>
        <p:spPr/>
        <p:txBody>
          <a:bodyPr/>
          <a:lstStyle/>
          <a:p>
            <a:fld id="{B6A95138-A96E-2F42-A959-2EFD44FE4AB7}" type="slidenum">
              <a:rPr lang="en-US" smtClean="0"/>
              <a:pPr/>
              <a:t>11</a:t>
            </a:fld>
            <a:endParaRPr lang="en-US" dirty="0"/>
          </a:p>
        </p:txBody>
      </p:sp>
    </p:spTree>
    <p:custDataLst>
      <p:tags r:id="rId1"/>
    </p:custDataLst>
    <p:extLst>
      <p:ext uri="{BB962C8B-B14F-4D97-AF65-F5344CB8AC3E}">
        <p14:creationId xmlns:p14="http://schemas.microsoft.com/office/powerpoint/2010/main" val="2071074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2021 Amazon Web Services, Inc. or its affiliates. All rights reserved.</a:t>
            </a:r>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normAutofit/>
          </a:bodyPr>
          <a:lstStyle/>
          <a:p>
            <a:r>
              <a:rPr lang="en-US" dirty="0"/>
              <a:t>Knowledge check answer</a:t>
            </a:r>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a:xfrm>
            <a:off x="5714474" y="1178376"/>
            <a:ext cx="6058426" cy="5177974"/>
          </a:xfrm>
        </p:spPr>
        <p:txBody>
          <a:bodyPr/>
          <a:lstStyle/>
          <a:p>
            <a:pPr marL="0" indent="0">
              <a:spcAft>
                <a:spcPts val="1000"/>
              </a:spcAft>
              <a:buNone/>
            </a:pPr>
            <a:r>
              <a:rPr lang="en-US" dirty="0"/>
              <a:t>Which tasks can you perform using AWS CloudTrail? (Select TWO.)</a:t>
            </a:r>
          </a:p>
          <a:p>
            <a:pPr marL="514350" indent="-514350">
              <a:buFont typeface="+mj-lt"/>
              <a:buAutoNum type="alphaUcPeriod"/>
            </a:pPr>
            <a:r>
              <a:rPr lang="en-US" sz="2400" dirty="0"/>
              <a:t>Monitor your AWS infrastructure and resources in real time</a:t>
            </a:r>
          </a:p>
          <a:p>
            <a:pPr marL="514350" indent="-514350">
              <a:buFont typeface="+mj-lt"/>
              <a:buAutoNum type="alphaUcPeriod"/>
            </a:pPr>
            <a:r>
              <a:rPr lang="en-US" sz="2400" dirty="0">
                <a:solidFill>
                  <a:schemeClr val="tx2"/>
                </a:solidFill>
                <a:latin typeface="Amazon Ember" panose="02000000000000000000" pitchFamily="2" charset="0"/>
                <a:ea typeface="Amazon Ember" panose="02000000000000000000" pitchFamily="2" charset="0"/>
                <a:cs typeface="Amazon Ember" panose="020B0603020204020204" pitchFamily="34" charset="0"/>
              </a:rPr>
              <a:t>Track user activities and API requests throughout your AWS infrastructure (correct)</a:t>
            </a:r>
          </a:p>
          <a:p>
            <a:pPr marL="514350" indent="-514350">
              <a:buFont typeface="+mj-lt"/>
              <a:buAutoNum type="alphaUcPeriod"/>
            </a:pPr>
            <a:r>
              <a:rPr lang="en-US" sz="2400" dirty="0"/>
              <a:t>View metrics and graphs to monitor the performance of resources</a:t>
            </a:r>
          </a:p>
          <a:p>
            <a:pPr marL="514350" indent="-514350">
              <a:buFont typeface="+mj-lt"/>
              <a:buAutoNum type="alphaUcPeriod"/>
            </a:pP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Filter logs to assist with operational analysis and troubleshooting (correct)</a:t>
            </a:r>
          </a:p>
          <a:p>
            <a:pPr marL="514350" indent="-514350">
              <a:buFont typeface="+mj-lt"/>
              <a:buAutoNum type="alphaUcPeriod"/>
            </a:pPr>
            <a:r>
              <a:rPr lang="en-US" sz="2400" dirty="0"/>
              <a:t>Configure automatic actions and alerts in response to metrics</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
        <p:nvSpPr>
          <p:cNvPr id="4" name="Slide Number Placeholder 3"/>
          <p:cNvSpPr>
            <a:spLocks noGrp="1"/>
          </p:cNvSpPr>
          <p:nvPr>
            <p:ph type="sldNum" sz="quarter" idx="10"/>
          </p:nvPr>
        </p:nvSpPr>
        <p:spPr/>
        <p:txBody>
          <a:bodyPr/>
          <a:lstStyle/>
          <a:p>
            <a:fld id="{B6A95138-A96E-2F42-A959-2EFD44FE4AB7}" type="slidenum">
              <a:rPr lang="en-US" smtClean="0"/>
              <a:pPr/>
              <a:t>12</a:t>
            </a:fld>
            <a:endParaRPr lang="en-US" dirty="0"/>
          </a:p>
        </p:txBody>
      </p:sp>
    </p:spTree>
    <p:custDataLst>
      <p:tags r:id="rId1"/>
    </p:custDataLst>
    <p:extLst>
      <p:ext uri="{BB962C8B-B14F-4D97-AF65-F5344CB8AC3E}">
        <p14:creationId xmlns:p14="http://schemas.microsoft.com/office/powerpoint/2010/main" val="4159159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Trusted Advisor</a:t>
            </a:r>
          </a:p>
        </p:txBody>
      </p:sp>
      <p:sp>
        <p:nvSpPr>
          <p:cNvPr id="4" name="Footer Placeholder 3"/>
          <p:cNvSpPr>
            <a:spLocks noGrp="1"/>
          </p:cNvSpPr>
          <p:nvPr>
            <p:ph type="ftr" sz="quarter" idx="3"/>
          </p:nvPr>
        </p:nvSpPr>
        <p:spPr/>
        <p:txBody>
          <a:body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295324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33BF-2093-354E-AC18-0778FB4623A2}"/>
              </a:ext>
            </a:extLst>
          </p:cNvPr>
          <p:cNvSpPr>
            <a:spLocks noGrp="1"/>
          </p:cNvSpPr>
          <p:nvPr>
            <p:ph type="title"/>
          </p:nvPr>
        </p:nvSpPr>
        <p:spPr/>
        <p:txBody>
          <a:bodyPr/>
          <a:lstStyle/>
          <a:p>
            <a:r>
              <a:rPr lang="en-US" dirty="0"/>
              <a:t>Coffee shop improvements</a:t>
            </a:r>
          </a:p>
        </p:txBody>
      </p:sp>
      <p:pic>
        <p:nvPicPr>
          <p:cNvPr id="5" name="Picture 4">
            <a:extLst>
              <a:ext uri="{FF2B5EF4-FFF2-40B4-BE49-F238E27FC236}">
                <a16:creationId xmlns:a16="http://schemas.microsoft.com/office/drawing/2014/main" id="{169692E8-7A92-5149-9867-861DF1DC3EC1}"/>
              </a:ext>
            </a:extLst>
          </p:cNvPr>
          <p:cNvPicPr>
            <a:picLocks noChangeAspect="1"/>
          </p:cNvPicPr>
          <p:nvPr/>
        </p:nvPicPr>
        <p:blipFill>
          <a:blip r:embed="rId4"/>
          <a:stretch>
            <a:fillRect/>
          </a:stretch>
        </p:blipFill>
        <p:spPr>
          <a:xfrm>
            <a:off x="545951" y="2359104"/>
            <a:ext cx="3481754" cy="3152982"/>
          </a:xfrm>
          <a:prstGeom prst="rect">
            <a:avLst/>
          </a:prstGeom>
        </p:spPr>
      </p:pic>
      <p:graphicFrame>
        <p:nvGraphicFramePr>
          <p:cNvPr id="6" name="Diagram 5">
            <a:extLst>
              <a:ext uri="{FF2B5EF4-FFF2-40B4-BE49-F238E27FC236}">
                <a16:creationId xmlns:a16="http://schemas.microsoft.com/office/drawing/2014/main" id="{DB67B38E-F7AA-0444-AFB3-0D58CEFB735A}"/>
              </a:ext>
            </a:extLst>
          </p:cNvPr>
          <p:cNvGraphicFramePr/>
          <p:nvPr>
            <p:extLst>
              <p:ext uri="{D42A27DB-BD31-4B8C-83A1-F6EECF244321}">
                <p14:modId xmlns:p14="http://schemas.microsoft.com/office/powerpoint/2010/main" val="3535092111"/>
              </p:ext>
            </p:extLst>
          </p:nvPr>
        </p:nvGraphicFramePr>
        <p:xfrm>
          <a:off x="4663440" y="1745427"/>
          <a:ext cx="7221983" cy="41060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Footer Placeholder 4">
            <a:extLst>
              <a:ext uri="{FF2B5EF4-FFF2-40B4-BE49-F238E27FC236}">
                <a16:creationId xmlns:a16="http://schemas.microsoft.com/office/drawing/2014/main" id="{D3D0D072-0FA0-D340-8D52-1B4EA18550D8}"/>
              </a:ext>
            </a:extLst>
          </p:cNvPr>
          <p:cNvSpPr>
            <a:spLocks noGrp="1"/>
          </p:cNvSpPr>
          <p:nvPr>
            <p:ph type="ftr" sz="quarter" idx="3"/>
          </p:nvPr>
        </p:nvSpPr>
        <p:spPr>
          <a:xfrm>
            <a:off x="419100" y="6356350"/>
            <a:ext cx="3735457" cy="365125"/>
          </a:xfrm>
        </p:spPr>
        <p:txBody>
          <a:bodyPr/>
          <a:lstStyle/>
          <a:p>
            <a:r>
              <a:rPr lang="en-US" dirty="0"/>
              <a:t>© 2021 Amazon Web Services, Inc. or its affiliates. All rights reserved.</a:t>
            </a:r>
          </a:p>
        </p:txBody>
      </p:sp>
      <p:sp>
        <p:nvSpPr>
          <p:cNvPr id="8" name="Slide Number Placeholder 3">
            <a:extLst>
              <a:ext uri="{FF2B5EF4-FFF2-40B4-BE49-F238E27FC236}">
                <a16:creationId xmlns:a16="http://schemas.microsoft.com/office/drawing/2014/main" id="{6B60B9F4-50BB-8345-902B-55F88A6382E2}"/>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2127734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E731-7F54-2945-9683-F8C0FF95E617}"/>
              </a:ext>
            </a:extLst>
          </p:cNvPr>
          <p:cNvSpPr>
            <a:spLocks noGrp="1"/>
          </p:cNvSpPr>
          <p:nvPr>
            <p:ph type="title"/>
          </p:nvPr>
        </p:nvSpPr>
        <p:spPr/>
        <p:txBody>
          <a:bodyPr/>
          <a:lstStyle/>
          <a:p>
            <a:r>
              <a:rPr lang="en-US" dirty="0"/>
              <a:t>AWS Trusted Advisor</a:t>
            </a:r>
          </a:p>
        </p:txBody>
      </p:sp>
      <p:sp>
        <p:nvSpPr>
          <p:cNvPr id="5" name="TextBox 4">
            <a:extLst>
              <a:ext uri="{FF2B5EF4-FFF2-40B4-BE49-F238E27FC236}">
                <a16:creationId xmlns:a16="http://schemas.microsoft.com/office/drawing/2014/main" id="{EED4773F-2BFE-8D4D-89CD-3C7CEEF22D9F}"/>
              </a:ext>
            </a:extLst>
          </p:cNvPr>
          <p:cNvSpPr txBox="1"/>
          <p:nvPr/>
        </p:nvSpPr>
        <p:spPr>
          <a:xfrm>
            <a:off x="754622" y="4355780"/>
            <a:ext cx="2946400"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Receive real-time guidance for improving your AWS environment</a:t>
            </a:r>
          </a:p>
        </p:txBody>
      </p:sp>
      <p:sp>
        <p:nvSpPr>
          <p:cNvPr id="6" name="TextBox 5">
            <a:extLst>
              <a:ext uri="{FF2B5EF4-FFF2-40B4-BE49-F238E27FC236}">
                <a16:creationId xmlns:a16="http://schemas.microsoft.com/office/drawing/2014/main" id="{7499544A-64C8-AA4B-9178-DB98CB3F84F8}"/>
              </a:ext>
            </a:extLst>
          </p:cNvPr>
          <p:cNvSpPr txBox="1"/>
          <p:nvPr/>
        </p:nvSpPr>
        <p:spPr>
          <a:xfrm>
            <a:off x="4517190" y="4355779"/>
            <a:ext cx="3157621"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Compare your infrastructure to AWS best practices in five categories </a:t>
            </a:r>
          </a:p>
        </p:txBody>
      </p:sp>
      <p:sp>
        <p:nvSpPr>
          <p:cNvPr id="7" name="TextBox 6">
            <a:extLst>
              <a:ext uri="{FF2B5EF4-FFF2-40B4-BE49-F238E27FC236}">
                <a16:creationId xmlns:a16="http://schemas.microsoft.com/office/drawing/2014/main" id="{E462A08D-0DA9-DF42-B4EC-4099AE43A95B}"/>
              </a:ext>
            </a:extLst>
          </p:cNvPr>
          <p:cNvSpPr txBox="1"/>
          <p:nvPr/>
        </p:nvSpPr>
        <p:spPr>
          <a:xfrm>
            <a:off x="8490980" y="4355779"/>
            <a:ext cx="2946400"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Evaluate and implement guidance at all stages of deployment</a:t>
            </a:r>
          </a:p>
        </p:txBody>
      </p:sp>
      <p:pic>
        <p:nvPicPr>
          <p:cNvPr id="8" name="Picture 7">
            <a:extLst>
              <a:ext uri="{FF2B5EF4-FFF2-40B4-BE49-F238E27FC236}">
                <a16:creationId xmlns:a16="http://schemas.microsoft.com/office/drawing/2014/main" id="{B56ADE9C-BADB-BB4B-A0C0-AD2227B04BAE}"/>
              </a:ext>
            </a:extLst>
          </p:cNvPr>
          <p:cNvPicPr>
            <a:picLocks noChangeAspect="1"/>
          </p:cNvPicPr>
          <p:nvPr/>
        </p:nvPicPr>
        <p:blipFill>
          <a:blip r:embed="rId4"/>
          <a:stretch>
            <a:fillRect/>
          </a:stretch>
        </p:blipFill>
        <p:spPr>
          <a:xfrm>
            <a:off x="4716942" y="2426607"/>
            <a:ext cx="2758115" cy="1765360"/>
          </a:xfrm>
          <a:prstGeom prst="rect">
            <a:avLst/>
          </a:prstGeom>
        </p:spPr>
      </p:pic>
      <p:pic>
        <p:nvPicPr>
          <p:cNvPr id="15" name="Picture 14">
            <a:extLst>
              <a:ext uri="{FF2B5EF4-FFF2-40B4-BE49-F238E27FC236}">
                <a16:creationId xmlns:a16="http://schemas.microsoft.com/office/drawing/2014/main" id="{2BD7D102-38D8-E74E-ABE2-05CF14C3BBBA}"/>
              </a:ext>
            </a:extLst>
          </p:cNvPr>
          <p:cNvPicPr>
            <a:picLocks noChangeAspect="1"/>
          </p:cNvPicPr>
          <p:nvPr/>
        </p:nvPicPr>
        <p:blipFill>
          <a:blip r:embed="rId5"/>
          <a:stretch>
            <a:fillRect/>
          </a:stretch>
        </p:blipFill>
        <p:spPr>
          <a:xfrm>
            <a:off x="1279061" y="2305778"/>
            <a:ext cx="1897515" cy="1941644"/>
          </a:xfrm>
          <a:prstGeom prst="rect">
            <a:avLst/>
          </a:prstGeom>
        </p:spPr>
      </p:pic>
      <p:pic>
        <p:nvPicPr>
          <p:cNvPr id="17" name="Picture 16">
            <a:extLst>
              <a:ext uri="{FF2B5EF4-FFF2-40B4-BE49-F238E27FC236}">
                <a16:creationId xmlns:a16="http://schemas.microsoft.com/office/drawing/2014/main" id="{230B02A9-AEBD-AD4B-8F62-045FACC62DC4}"/>
              </a:ext>
            </a:extLst>
          </p:cNvPr>
          <p:cNvPicPr>
            <a:picLocks noChangeAspect="1"/>
          </p:cNvPicPr>
          <p:nvPr/>
        </p:nvPicPr>
        <p:blipFill>
          <a:blip r:embed="rId6"/>
          <a:stretch>
            <a:fillRect/>
          </a:stretch>
        </p:blipFill>
        <p:spPr>
          <a:xfrm>
            <a:off x="8746218" y="2479508"/>
            <a:ext cx="2435924" cy="1712459"/>
          </a:xfrm>
          <a:prstGeom prst="rect">
            <a:avLst/>
          </a:prstGeom>
        </p:spPr>
      </p:pic>
      <p:sp>
        <p:nvSpPr>
          <p:cNvPr id="10" name="Footer Placeholder 4">
            <a:extLst>
              <a:ext uri="{FF2B5EF4-FFF2-40B4-BE49-F238E27FC236}">
                <a16:creationId xmlns:a16="http://schemas.microsoft.com/office/drawing/2014/main" id="{02547AA6-830B-1B49-B368-2B75FD0139D8}"/>
              </a:ext>
            </a:extLst>
          </p:cNvPr>
          <p:cNvSpPr>
            <a:spLocks noGrp="1"/>
          </p:cNvSpPr>
          <p:nvPr>
            <p:ph type="ftr" sz="quarter" idx="3"/>
          </p:nvPr>
        </p:nvSpPr>
        <p:spPr>
          <a:xfrm>
            <a:off x="419100" y="6356350"/>
            <a:ext cx="3735457" cy="365125"/>
          </a:xfrm>
        </p:spPr>
        <p:txBody>
          <a:bodyPr/>
          <a:lstStyle/>
          <a:p>
            <a:r>
              <a:rPr lang="en-US" dirty="0"/>
              <a:t>© 2021 Amazon Web Services, Inc. or its affiliates. All rights reserved.</a:t>
            </a:r>
          </a:p>
        </p:txBody>
      </p:sp>
      <p:sp>
        <p:nvSpPr>
          <p:cNvPr id="11" name="Slide Number Placeholder 3">
            <a:extLst>
              <a:ext uri="{FF2B5EF4-FFF2-40B4-BE49-F238E27FC236}">
                <a16:creationId xmlns:a16="http://schemas.microsoft.com/office/drawing/2014/main" id="{F69F76CF-0E5C-1C40-A1EE-98A027CACD58}"/>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4154907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33BF-2093-354E-AC18-0778FB4623A2}"/>
              </a:ext>
            </a:extLst>
          </p:cNvPr>
          <p:cNvSpPr>
            <a:spLocks noGrp="1"/>
          </p:cNvSpPr>
          <p:nvPr>
            <p:ph type="title"/>
          </p:nvPr>
        </p:nvSpPr>
        <p:spPr/>
        <p:txBody>
          <a:bodyPr/>
          <a:lstStyle/>
          <a:p>
            <a:r>
              <a:rPr lang="en-US" dirty="0"/>
              <a:t>AWS Trusted Advisor dashboard</a:t>
            </a:r>
          </a:p>
        </p:txBody>
      </p:sp>
      <p:pic>
        <p:nvPicPr>
          <p:cNvPr id="5" name="Picture 4">
            <a:extLst>
              <a:ext uri="{FF2B5EF4-FFF2-40B4-BE49-F238E27FC236}">
                <a16:creationId xmlns:a16="http://schemas.microsoft.com/office/drawing/2014/main" id="{AD4D37AA-DBBF-BF40-AE24-AAC2705FEC10}"/>
              </a:ext>
            </a:extLst>
          </p:cNvPr>
          <p:cNvPicPr>
            <a:picLocks noChangeAspect="1"/>
          </p:cNvPicPr>
          <p:nvPr/>
        </p:nvPicPr>
        <p:blipFill rotWithShape="1">
          <a:blip r:embed="rId4"/>
          <a:srcRect r="1724" b="9648"/>
          <a:stretch/>
        </p:blipFill>
        <p:spPr>
          <a:xfrm>
            <a:off x="315272" y="3670793"/>
            <a:ext cx="11561457" cy="2560320"/>
          </a:xfrm>
          <a:prstGeom prst="rect">
            <a:avLst/>
          </a:prstGeom>
        </p:spPr>
      </p:pic>
      <p:sp>
        <p:nvSpPr>
          <p:cNvPr id="3" name="Rounded Rectangle 2">
            <a:extLst>
              <a:ext uri="{FF2B5EF4-FFF2-40B4-BE49-F238E27FC236}">
                <a16:creationId xmlns:a16="http://schemas.microsoft.com/office/drawing/2014/main" id="{33D0D066-151C-4741-BE28-7DF9595FD20B}"/>
              </a:ext>
            </a:extLst>
          </p:cNvPr>
          <p:cNvSpPr/>
          <p:nvPr/>
        </p:nvSpPr>
        <p:spPr>
          <a:xfrm>
            <a:off x="353038" y="2294950"/>
            <a:ext cx="3572540" cy="914400"/>
          </a:xfrm>
          <a:prstGeom prst="roundRect">
            <a:avLst/>
          </a:prstGeom>
          <a:noFill/>
          <a:ln w="38100">
            <a:solidFill>
              <a:srgbClr val="0A9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a typeface="Amazon Ember" panose="020B0603020204020204" pitchFamily="34" charset="0"/>
                <a:cs typeface="Amazon Ember" panose="020B0603020204020204" pitchFamily="34" charset="0"/>
              </a:rPr>
              <a:t>Number of items for which </a:t>
            </a:r>
            <a:r>
              <a:rPr lang="en-US"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no problems</a:t>
            </a:r>
            <a:r>
              <a:rPr lang="en-US" dirty="0">
                <a:solidFill>
                  <a:schemeClr val="tx1"/>
                </a:solidFill>
                <a:ea typeface="Amazon Ember" panose="020B0603020204020204" pitchFamily="34" charset="0"/>
                <a:cs typeface="Amazon Ember" panose="020B0603020204020204" pitchFamily="34" charset="0"/>
              </a:rPr>
              <a:t> have been detected</a:t>
            </a:r>
          </a:p>
        </p:txBody>
      </p:sp>
      <p:grpSp>
        <p:nvGrpSpPr>
          <p:cNvPr id="9" name="Group 8">
            <a:extLst>
              <a:ext uri="{FF2B5EF4-FFF2-40B4-BE49-F238E27FC236}">
                <a16:creationId xmlns:a16="http://schemas.microsoft.com/office/drawing/2014/main" id="{228A3ECD-D42F-8646-8B9D-CDCBC7F9A358}"/>
              </a:ext>
            </a:extLst>
          </p:cNvPr>
          <p:cNvGrpSpPr/>
          <p:nvPr/>
        </p:nvGrpSpPr>
        <p:grpSpPr>
          <a:xfrm>
            <a:off x="1851933" y="1538172"/>
            <a:ext cx="564580" cy="554846"/>
            <a:chOff x="5983705" y="5298007"/>
            <a:chExt cx="465221" cy="457200"/>
          </a:xfrm>
        </p:grpSpPr>
        <p:sp>
          <p:nvSpPr>
            <p:cNvPr id="6" name="Rounded Rectangle 5">
              <a:extLst>
                <a:ext uri="{FF2B5EF4-FFF2-40B4-BE49-F238E27FC236}">
                  <a16:creationId xmlns:a16="http://schemas.microsoft.com/office/drawing/2014/main" id="{D77769B2-D37D-B542-8E2B-EC5123D07101}"/>
                </a:ext>
              </a:extLst>
            </p:cNvPr>
            <p:cNvSpPr/>
            <p:nvPr/>
          </p:nvSpPr>
          <p:spPr>
            <a:xfrm>
              <a:off x="5983705" y="5298007"/>
              <a:ext cx="465221" cy="457200"/>
            </a:xfrm>
            <a:prstGeom prst="roundRect">
              <a:avLst/>
            </a:prstGeom>
            <a:solidFill>
              <a:srgbClr val="0A9932"/>
            </a:solidFill>
            <a:ln>
              <a:solidFill>
                <a:srgbClr val="0A9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Checkmark">
              <a:extLst>
                <a:ext uri="{FF2B5EF4-FFF2-40B4-BE49-F238E27FC236}">
                  <a16:creationId xmlns:a16="http://schemas.microsoft.com/office/drawing/2014/main" id="{7D07F41F-2475-3D43-877C-DE4BBDA868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0918" y="5341210"/>
              <a:ext cx="370794" cy="370794"/>
            </a:xfrm>
            <a:prstGeom prst="rect">
              <a:avLst/>
            </a:prstGeom>
          </p:spPr>
        </p:pic>
      </p:grpSp>
      <p:sp>
        <p:nvSpPr>
          <p:cNvPr id="10" name="Rounded Rectangle 9">
            <a:extLst>
              <a:ext uri="{FF2B5EF4-FFF2-40B4-BE49-F238E27FC236}">
                <a16:creationId xmlns:a16="http://schemas.microsoft.com/office/drawing/2014/main" id="{D71549BC-97AC-9147-8237-1C35A892971C}"/>
              </a:ext>
            </a:extLst>
          </p:cNvPr>
          <p:cNvSpPr/>
          <p:nvPr/>
        </p:nvSpPr>
        <p:spPr>
          <a:xfrm>
            <a:off x="4309730" y="2272808"/>
            <a:ext cx="3572540" cy="914400"/>
          </a:xfrm>
          <a:prstGeom prst="roundRect">
            <a:avLst/>
          </a:prstGeom>
          <a:noFill/>
          <a:ln w="38100">
            <a:solidFill>
              <a:srgbClr val="E07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a typeface="Amazon Ember" panose="020B0603020204020204" pitchFamily="34" charset="0"/>
                <a:cs typeface="Amazon Ember" panose="020B0603020204020204" pitchFamily="34" charset="0"/>
              </a:rPr>
              <a:t>Number of recommended </a:t>
            </a:r>
            <a:r>
              <a:rPr lang="en-US"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investigations</a:t>
            </a:r>
          </a:p>
        </p:txBody>
      </p:sp>
      <p:grpSp>
        <p:nvGrpSpPr>
          <p:cNvPr id="14" name="Group 13">
            <a:extLst>
              <a:ext uri="{FF2B5EF4-FFF2-40B4-BE49-F238E27FC236}">
                <a16:creationId xmlns:a16="http://schemas.microsoft.com/office/drawing/2014/main" id="{4FC1126E-2A31-B047-95F8-06523C49AF61}"/>
              </a:ext>
            </a:extLst>
          </p:cNvPr>
          <p:cNvGrpSpPr/>
          <p:nvPr/>
        </p:nvGrpSpPr>
        <p:grpSpPr>
          <a:xfrm>
            <a:off x="5741143" y="1486537"/>
            <a:ext cx="709714" cy="606481"/>
            <a:chOff x="9263575" y="1948321"/>
            <a:chExt cx="773723" cy="661181"/>
          </a:xfrm>
        </p:grpSpPr>
        <p:sp>
          <p:nvSpPr>
            <p:cNvPr id="13" name="Triangle 12">
              <a:extLst>
                <a:ext uri="{FF2B5EF4-FFF2-40B4-BE49-F238E27FC236}">
                  <a16:creationId xmlns:a16="http://schemas.microsoft.com/office/drawing/2014/main" id="{81EED466-98A2-5546-9BC5-7CA0F705E066}"/>
                </a:ext>
              </a:extLst>
            </p:cNvPr>
            <p:cNvSpPr/>
            <p:nvPr/>
          </p:nvSpPr>
          <p:spPr>
            <a:xfrm>
              <a:off x="9263575" y="1948321"/>
              <a:ext cx="773723" cy="661181"/>
            </a:xfrm>
            <a:prstGeom prst="triangle">
              <a:avLst/>
            </a:prstGeom>
            <a:solidFill>
              <a:srgbClr val="E07900"/>
            </a:solidFill>
            <a:ln>
              <a:solidFill>
                <a:srgbClr val="E07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Exclamation mark">
              <a:extLst>
                <a:ext uri="{FF2B5EF4-FFF2-40B4-BE49-F238E27FC236}">
                  <a16:creationId xmlns:a16="http://schemas.microsoft.com/office/drawing/2014/main" id="{F8AC8D41-5FFE-9C4B-A9DE-8614437A00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97450" y="2072646"/>
              <a:ext cx="705973" cy="498424"/>
            </a:xfrm>
            <a:prstGeom prst="rect">
              <a:avLst/>
            </a:prstGeom>
          </p:spPr>
        </p:pic>
      </p:grpSp>
      <p:sp>
        <p:nvSpPr>
          <p:cNvPr id="15" name="Rounded Rectangle 14">
            <a:extLst>
              <a:ext uri="{FF2B5EF4-FFF2-40B4-BE49-F238E27FC236}">
                <a16:creationId xmlns:a16="http://schemas.microsoft.com/office/drawing/2014/main" id="{CA340324-49E8-9F4F-B190-B30E299F82F5}"/>
              </a:ext>
            </a:extLst>
          </p:cNvPr>
          <p:cNvSpPr/>
          <p:nvPr/>
        </p:nvSpPr>
        <p:spPr>
          <a:xfrm>
            <a:off x="8266422" y="2272808"/>
            <a:ext cx="3572540" cy="914400"/>
          </a:xfrm>
          <a:prstGeom prst="roundRect">
            <a:avLst/>
          </a:prstGeom>
          <a:noFill/>
          <a:ln w="38100">
            <a:solidFill>
              <a:srgbClr val="CC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a typeface="Amazon Ember" panose="020B0603020204020204" pitchFamily="34" charset="0"/>
                <a:cs typeface="Amazon Ember" panose="020B0603020204020204" pitchFamily="34" charset="0"/>
              </a:rPr>
              <a:t>Number of recommended </a:t>
            </a:r>
            <a:r>
              <a:rPr lang="en-US"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actions</a:t>
            </a:r>
          </a:p>
        </p:txBody>
      </p:sp>
      <p:grpSp>
        <p:nvGrpSpPr>
          <p:cNvPr id="18" name="Group 17">
            <a:extLst>
              <a:ext uri="{FF2B5EF4-FFF2-40B4-BE49-F238E27FC236}">
                <a16:creationId xmlns:a16="http://schemas.microsoft.com/office/drawing/2014/main" id="{D86DC2D5-1E74-F641-9BE2-15986B984524}"/>
              </a:ext>
            </a:extLst>
          </p:cNvPr>
          <p:cNvGrpSpPr/>
          <p:nvPr/>
        </p:nvGrpSpPr>
        <p:grpSpPr>
          <a:xfrm>
            <a:off x="9692600" y="1517681"/>
            <a:ext cx="720184" cy="586469"/>
            <a:chOff x="9981947" y="1651496"/>
            <a:chExt cx="586888" cy="477922"/>
          </a:xfrm>
        </p:grpSpPr>
        <p:sp>
          <p:nvSpPr>
            <p:cNvPr id="16" name="Oval 15">
              <a:extLst>
                <a:ext uri="{FF2B5EF4-FFF2-40B4-BE49-F238E27FC236}">
                  <a16:creationId xmlns:a16="http://schemas.microsoft.com/office/drawing/2014/main" id="{AB4F5EB5-8E7C-D44F-AB9C-BA2D2FCCDC43}"/>
                </a:ext>
              </a:extLst>
            </p:cNvPr>
            <p:cNvSpPr/>
            <p:nvPr/>
          </p:nvSpPr>
          <p:spPr>
            <a:xfrm>
              <a:off x="10031158" y="1651496"/>
              <a:ext cx="478419" cy="477922"/>
            </a:xfrm>
            <a:prstGeom prst="ellipse">
              <a:avLst/>
            </a:prstGeom>
            <a:solidFill>
              <a:srgbClr val="CC0200"/>
            </a:solidFill>
            <a:ln>
              <a:solidFill>
                <a:srgbClr val="CC0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Exclamation mark">
              <a:extLst>
                <a:ext uri="{FF2B5EF4-FFF2-40B4-BE49-F238E27FC236}">
                  <a16:creationId xmlns:a16="http://schemas.microsoft.com/office/drawing/2014/main" id="{C85527FB-32D6-1F49-AD6E-2F4E419DA11A}"/>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981947" y="1706200"/>
              <a:ext cx="586888" cy="378509"/>
            </a:xfrm>
            <a:prstGeom prst="rect">
              <a:avLst/>
            </a:prstGeom>
          </p:spPr>
        </p:pic>
      </p:grpSp>
      <p:sp>
        <p:nvSpPr>
          <p:cNvPr id="19" name="Footer Placeholder 4">
            <a:extLst>
              <a:ext uri="{FF2B5EF4-FFF2-40B4-BE49-F238E27FC236}">
                <a16:creationId xmlns:a16="http://schemas.microsoft.com/office/drawing/2014/main" id="{6C413F26-20BB-884D-9D3E-B96FBED7CF56}"/>
              </a:ext>
            </a:extLst>
          </p:cNvPr>
          <p:cNvSpPr>
            <a:spLocks noGrp="1"/>
          </p:cNvSpPr>
          <p:nvPr>
            <p:ph type="ftr" sz="quarter" idx="3"/>
          </p:nvPr>
        </p:nvSpPr>
        <p:spPr>
          <a:xfrm>
            <a:off x="419100" y="6356350"/>
            <a:ext cx="3735457" cy="365125"/>
          </a:xfrm>
        </p:spPr>
        <p:txBody>
          <a:bodyPr/>
          <a:lstStyle/>
          <a:p>
            <a:r>
              <a:rPr lang="en-US" dirty="0"/>
              <a:t>© 2021 Amazon Web Services, Inc. or its affiliates. All rights reserved.</a:t>
            </a:r>
          </a:p>
        </p:txBody>
      </p:sp>
      <p:sp>
        <p:nvSpPr>
          <p:cNvPr id="20" name="Slide Number Placeholder 3">
            <a:extLst>
              <a:ext uri="{FF2B5EF4-FFF2-40B4-BE49-F238E27FC236}">
                <a16:creationId xmlns:a16="http://schemas.microsoft.com/office/drawing/2014/main" id="{C720D170-4031-8840-ABCE-7E742DB94B83}"/>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295631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sp>
        <p:nvSpPr>
          <p:cNvPr id="3" name="Text Placeholder 2"/>
          <p:cNvSpPr>
            <a:spLocks noGrp="1"/>
          </p:cNvSpPr>
          <p:nvPr>
            <p:ph type="body" sz="quarter" idx="10"/>
          </p:nvPr>
        </p:nvSpPr>
        <p:spPr/>
        <p:txBody>
          <a:bodyPr/>
          <a:lstStyle/>
          <a:p>
            <a:r>
              <a:rPr lang="en-US" dirty="0"/>
              <a:t>Module 7</a:t>
            </a:r>
          </a:p>
        </p:txBody>
      </p:sp>
      <p:sp>
        <p:nvSpPr>
          <p:cNvPr id="4" name="Footer Placeholder 3"/>
          <p:cNvSpPr>
            <a:spLocks noGrp="1"/>
          </p:cNvSpPr>
          <p:nvPr>
            <p:ph type="ftr" sz="quarter" idx="3"/>
          </p:nvPr>
        </p:nvSpPr>
        <p:spPr/>
        <p:txBody>
          <a:body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1125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2021 Amazon Web Services, Inc. or its affiliates. All rights reserved.</a:t>
            </a:r>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normAutofit/>
          </a:bodyPr>
          <a:lstStyle/>
          <a:p>
            <a:r>
              <a:rPr lang="en-US" dirty="0"/>
              <a:t>Knowledge check question 1</a:t>
            </a:r>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a:xfrm>
            <a:off x="5699484" y="1021540"/>
            <a:ext cx="5767612" cy="4814920"/>
          </a:xfrm>
        </p:spPr>
        <p:txBody>
          <a:bodyPr/>
          <a:lstStyle/>
          <a:p>
            <a:pPr marL="0" indent="0">
              <a:spcAft>
                <a:spcPts val="1000"/>
              </a:spcAft>
              <a:buNone/>
            </a:pPr>
            <a:r>
              <a:rPr lang="en-US" dirty="0"/>
              <a:t>Which actions can you perform using Amazon CloudWatch? (Select TWO.)</a:t>
            </a:r>
          </a:p>
          <a:p>
            <a:pPr marL="514350" indent="-514350">
              <a:buFont typeface="+mj-lt"/>
              <a:buAutoNum type="alphaUcPeriod"/>
            </a:pPr>
            <a:r>
              <a:rPr lang="en-US" sz="2400" dirty="0"/>
              <a:t>Monitor your resources’ usage and performance</a:t>
            </a:r>
          </a:p>
          <a:p>
            <a:pPr marL="514350" indent="-514350">
              <a:buFont typeface="+mj-lt"/>
              <a:buAutoNum type="alphaUcPeriod"/>
            </a:pPr>
            <a:r>
              <a:rPr lang="en-US" sz="2400" dirty="0"/>
              <a:t>Receive real-time guidance for improving your AWS environment</a:t>
            </a:r>
          </a:p>
          <a:p>
            <a:pPr marL="514350" indent="-514350">
              <a:buFont typeface="+mj-lt"/>
              <a:buAutoNum type="alphaUcPeriod"/>
            </a:pPr>
            <a:r>
              <a:rPr lang="en-US" sz="2400" dirty="0"/>
              <a:t>Compare your infrastructure to AWS best practices in five categories</a:t>
            </a:r>
          </a:p>
          <a:p>
            <a:pPr marL="514350" indent="-514350">
              <a:buFont typeface="+mj-lt"/>
              <a:buAutoNum type="alphaUcPeriod"/>
            </a:pPr>
            <a:r>
              <a:rPr lang="en-US" sz="2400" dirty="0"/>
              <a:t>Access metrics from a single dashboard</a:t>
            </a:r>
          </a:p>
          <a:p>
            <a:pPr marL="514350" indent="-514350">
              <a:buFont typeface="+mj-lt"/>
              <a:buAutoNum type="alphaUcPeriod"/>
            </a:pPr>
            <a:r>
              <a:rPr lang="en-US" sz="2400" dirty="0"/>
              <a:t>Automatically detect unusual account activity</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
        <p:nvSpPr>
          <p:cNvPr id="4" name="Slide Number Placeholder 3"/>
          <p:cNvSpPr>
            <a:spLocks noGrp="1"/>
          </p:cNvSpPr>
          <p:nvPr>
            <p:ph type="sldNum" sz="quarter" idx="10"/>
          </p:nvPr>
        </p:nvSpPr>
        <p:spPr/>
        <p:txBody>
          <a:bodyPr/>
          <a:lstStyle/>
          <a:p>
            <a:fld id="{B6A95138-A96E-2F42-A959-2EFD44FE4AB7}" type="slidenum">
              <a:rPr lang="en-US" smtClean="0"/>
              <a:pPr/>
              <a:t>18</a:t>
            </a:fld>
            <a:endParaRPr lang="en-US" dirty="0"/>
          </a:p>
        </p:txBody>
      </p:sp>
    </p:spTree>
    <p:custDataLst>
      <p:tags r:id="rId1"/>
    </p:custDataLst>
    <p:extLst>
      <p:ext uri="{BB962C8B-B14F-4D97-AF65-F5344CB8AC3E}">
        <p14:creationId xmlns:p14="http://schemas.microsoft.com/office/powerpoint/2010/main" val="2108520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2021 Amazon Web Services, Inc. or its affiliates. All rights reserved.</a:t>
            </a:r>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normAutofit/>
          </a:bodyPr>
          <a:lstStyle/>
          <a:p>
            <a:r>
              <a:rPr lang="en-US" dirty="0"/>
              <a:t>Knowledge check answer 1</a:t>
            </a:r>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a:xfrm>
            <a:off x="5699484" y="1021540"/>
            <a:ext cx="5767612" cy="5334810"/>
          </a:xfrm>
        </p:spPr>
        <p:txBody>
          <a:bodyPr/>
          <a:lstStyle/>
          <a:p>
            <a:pPr marL="0" indent="0">
              <a:spcAft>
                <a:spcPts val="1000"/>
              </a:spcAft>
              <a:buNone/>
            </a:pPr>
            <a:r>
              <a:rPr lang="en-US" dirty="0"/>
              <a:t>Which actions can you perform using Amazon CloudWatch? (Select TWO.)</a:t>
            </a:r>
          </a:p>
          <a:p>
            <a:pPr marL="514350" indent="-514350">
              <a:buFont typeface="+mj-lt"/>
              <a:buAutoNum type="alphaUcPeriod"/>
            </a:pP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Monitor your resources’ usage and performance (correct)</a:t>
            </a:r>
          </a:p>
          <a:p>
            <a:pPr marL="514350" indent="-514350">
              <a:buFont typeface="+mj-lt"/>
              <a:buAutoNum type="alphaUcPeriod"/>
            </a:pPr>
            <a:r>
              <a:rPr lang="en-US" sz="2400" dirty="0"/>
              <a:t>Receive real-time guidance for improving your AWS environment</a:t>
            </a:r>
          </a:p>
          <a:p>
            <a:pPr marL="514350" indent="-514350">
              <a:buFont typeface="+mj-lt"/>
              <a:buAutoNum type="alphaUcPeriod"/>
            </a:pPr>
            <a:r>
              <a:rPr lang="en-US" sz="2400" dirty="0"/>
              <a:t>Compare your infrastructure to AWS best practices in five categories</a:t>
            </a:r>
          </a:p>
          <a:p>
            <a:pPr marL="514350" indent="-514350">
              <a:buFont typeface="+mj-lt"/>
              <a:buAutoNum type="alphaUcPeriod"/>
            </a:pP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Access metrics from a single dashboard (correct)</a:t>
            </a:r>
          </a:p>
          <a:p>
            <a:pPr marL="514350" indent="-514350">
              <a:buFont typeface="+mj-lt"/>
              <a:buAutoNum type="alphaUcPeriod"/>
            </a:pPr>
            <a:r>
              <a:rPr lang="en-US" sz="2400" dirty="0"/>
              <a:t>Automatically detect unusual account activity</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
        <p:nvSpPr>
          <p:cNvPr id="4" name="Slide Number Placeholder 3"/>
          <p:cNvSpPr>
            <a:spLocks noGrp="1"/>
          </p:cNvSpPr>
          <p:nvPr>
            <p:ph type="sldNum" sz="quarter" idx="10"/>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114144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7 objectives</a:t>
            </a:r>
          </a:p>
        </p:txBody>
      </p:sp>
      <p:sp>
        <p:nvSpPr>
          <p:cNvPr id="7" name="Text Placeholder 6"/>
          <p:cNvSpPr>
            <a:spLocks noGrp="1"/>
          </p:cNvSpPr>
          <p:nvPr>
            <p:ph idx="1"/>
          </p:nvPr>
        </p:nvSpPr>
        <p:spPr>
          <a:xfrm>
            <a:off x="419100" y="1528175"/>
            <a:ext cx="7084359" cy="4648788"/>
          </a:xfrm>
        </p:spPr>
        <p:txBody>
          <a:bodyPr/>
          <a:lstStyle/>
          <a:p>
            <a:pPr marL="0" indent="0">
              <a:spcAft>
                <a:spcPts val="1000"/>
              </a:spcAft>
              <a:buNone/>
            </a:pPr>
            <a:r>
              <a:rPr lang="en-US" dirty="0"/>
              <a:t>In this module, you will learn how to:</a:t>
            </a:r>
          </a:p>
          <a:p>
            <a:pPr>
              <a:spcAft>
                <a:spcPts val="1000"/>
              </a:spcAft>
            </a:pPr>
            <a:r>
              <a:rPr lang="en-US" sz="2400" dirty="0"/>
              <a:t>Summarize approaches to monitoring in AWS</a:t>
            </a:r>
          </a:p>
          <a:p>
            <a:pPr>
              <a:spcAft>
                <a:spcPts val="1000"/>
              </a:spcAft>
            </a:pPr>
            <a:r>
              <a:rPr lang="en-US" sz="2400" dirty="0"/>
              <a:t>Describe Amazon CloudWatch benefits</a:t>
            </a:r>
          </a:p>
          <a:p>
            <a:pPr>
              <a:spcAft>
                <a:spcPts val="1000"/>
              </a:spcAft>
            </a:pPr>
            <a:r>
              <a:rPr lang="en-US" sz="2400" dirty="0"/>
              <a:t>Describe AWS CloudTrail benefits</a:t>
            </a:r>
          </a:p>
          <a:p>
            <a:pPr>
              <a:spcAft>
                <a:spcPts val="1000"/>
              </a:spcAft>
            </a:pPr>
            <a:r>
              <a:rPr lang="en-US" sz="2400" dirty="0"/>
              <a:t>Describe AWS Trusted Advisor benefits</a:t>
            </a:r>
          </a:p>
        </p:txBody>
      </p:sp>
      <p:sp>
        <p:nvSpPr>
          <p:cNvPr id="10" name="Slide Number Placeholder 3">
            <a:extLst>
              <a:ext uri="{FF2B5EF4-FFF2-40B4-BE49-F238E27FC236}">
                <a16:creationId xmlns:a16="http://schemas.microsoft.com/office/drawing/2014/main" id="{FD644D98-A3FA-254E-8414-8B4B93BE8293}"/>
              </a:ext>
            </a:extLst>
          </p:cNvPr>
          <p:cNvSpPr>
            <a:spLocks noGrp="1"/>
          </p:cNvSpPr>
          <p:nvPr>
            <p:ph type="sldNum" sz="quarter" idx="12"/>
          </p:nvPr>
        </p:nvSpPr>
        <p:spPr/>
        <p:txBody>
          <a:bodyPr/>
          <a:lstStyle/>
          <a:p>
            <a:fld id="{B6A95138-A96E-2F42-A959-2EFD44FE4AB7}" type="slidenum">
              <a:rPr lang="en-US" smtClean="0"/>
              <a:pPr/>
              <a:t>2</a:t>
            </a:fld>
            <a:endParaRPr lang="en-US" dirty="0"/>
          </a:p>
        </p:txBody>
      </p:sp>
      <p:sp>
        <p:nvSpPr>
          <p:cNvPr id="8" name="Footer Placeholder 4">
            <a:extLst>
              <a:ext uri="{FF2B5EF4-FFF2-40B4-BE49-F238E27FC236}">
                <a16:creationId xmlns:a16="http://schemas.microsoft.com/office/drawing/2014/main" id="{1104A202-62D0-CD4F-B2C4-56FA1E83661A}"/>
              </a:ext>
            </a:extLst>
          </p:cNvPr>
          <p:cNvSpPr>
            <a:spLocks noGrp="1"/>
          </p:cNvSpPr>
          <p:nvPr>
            <p:ph type="ftr" sz="quarter" idx="3"/>
          </p:nvPr>
        </p:nvSpPr>
        <p:spPr/>
        <p:txBody>
          <a:bodyPr/>
          <a:lstStyle/>
          <a:p>
            <a:r>
              <a:rPr lang="en-US" dirty="0"/>
              <a:t>© 2021 Amazon Web Services, Inc. or its affiliates. All rights reserved.</a:t>
            </a:r>
          </a:p>
        </p:txBody>
      </p:sp>
      <p:pic>
        <p:nvPicPr>
          <p:cNvPr id="9" name="Picture 8">
            <a:extLst>
              <a:ext uri="{FF2B5EF4-FFF2-40B4-BE49-F238E27FC236}">
                <a16:creationId xmlns:a16="http://schemas.microsoft.com/office/drawing/2014/main" id="{494D0CBD-9777-3442-86F2-86A5B450AA0A}"/>
              </a:ext>
            </a:extLst>
          </p:cNvPr>
          <p:cNvPicPr>
            <a:picLocks noChangeAspect="1"/>
          </p:cNvPicPr>
          <p:nvPr/>
        </p:nvPicPr>
        <p:blipFill>
          <a:blip r:embed="rId4"/>
          <a:stretch>
            <a:fillRect/>
          </a:stretch>
        </p:blipFill>
        <p:spPr>
          <a:xfrm>
            <a:off x="7917179" y="2509255"/>
            <a:ext cx="3776029" cy="2507671"/>
          </a:xfrm>
          <a:prstGeom prst="rect">
            <a:avLst/>
          </a:prstGeom>
        </p:spPr>
      </p:pic>
    </p:spTree>
    <p:custDataLst>
      <p:tags r:id="rId1"/>
    </p:custDataLst>
    <p:extLst>
      <p:ext uri="{BB962C8B-B14F-4D97-AF65-F5344CB8AC3E}">
        <p14:creationId xmlns:p14="http://schemas.microsoft.com/office/powerpoint/2010/main" val="3670305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2021 Amazon Web Services, Inc. or its affiliates. All rights reserved.</a:t>
            </a:r>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normAutofit/>
          </a:bodyPr>
          <a:lstStyle/>
          <a:p>
            <a:r>
              <a:rPr lang="en-US" dirty="0"/>
              <a:t>Knowledge check question 2</a:t>
            </a:r>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p:txBody>
          <a:bodyPr/>
          <a:lstStyle/>
          <a:p>
            <a:pPr marL="0" indent="0">
              <a:spcAft>
                <a:spcPts val="1000"/>
              </a:spcAft>
              <a:buNone/>
            </a:pPr>
            <a:r>
              <a:rPr lang="en-US" dirty="0"/>
              <a:t>Which service can you use to review the security of your Amazon S3 buckets by checking for open access permissions?</a:t>
            </a:r>
          </a:p>
          <a:p>
            <a:pPr marL="514350" indent="-514350">
              <a:buFont typeface="+mj-lt"/>
              <a:buAutoNum type="alphaUcPeriod"/>
            </a:pPr>
            <a:r>
              <a:rPr lang="en-US" sz="2400" dirty="0"/>
              <a:t>Amazon CloudWatch</a:t>
            </a:r>
          </a:p>
          <a:p>
            <a:pPr marL="514350" indent="-514350">
              <a:buFont typeface="+mj-lt"/>
              <a:buAutoNum type="alphaUcPeriod"/>
            </a:pPr>
            <a:r>
              <a:rPr lang="en-US" sz="2400" dirty="0"/>
              <a:t>AWS CloudTrail</a:t>
            </a:r>
          </a:p>
          <a:p>
            <a:pPr marL="514350" indent="-514350">
              <a:buFont typeface="+mj-lt"/>
              <a:buAutoNum type="alphaUcPeriod"/>
            </a:pPr>
            <a:r>
              <a:rPr lang="en-US" sz="2400" dirty="0"/>
              <a:t>AWS Trusted Advisor</a:t>
            </a:r>
          </a:p>
          <a:p>
            <a:pPr marL="514350" indent="-514350">
              <a:buFont typeface="+mj-lt"/>
              <a:buAutoNum type="alphaUcPeriod"/>
            </a:pPr>
            <a:r>
              <a:rPr lang="en-US" sz="2400" dirty="0"/>
              <a:t>Amazon GuardDuty</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
        <p:nvSpPr>
          <p:cNvPr id="4" name="Slide Number Placeholder 3"/>
          <p:cNvSpPr>
            <a:spLocks noGrp="1"/>
          </p:cNvSpPr>
          <p:nvPr>
            <p:ph type="sldNum" sz="quarter" idx="10"/>
          </p:nvPr>
        </p:nvSpPr>
        <p:spPr/>
        <p:txBody>
          <a:bodyPr/>
          <a:lstStyle/>
          <a:p>
            <a:fld id="{B6A95138-A96E-2F42-A959-2EFD44FE4AB7}" type="slidenum">
              <a:rPr lang="en-US" smtClean="0"/>
              <a:pPr/>
              <a:t>20</a:t>
            </a:fld>
            <a:endParaRPr lang="en-US" dirty="0"/>
          </a:p>
        </p:txBody>
      </p:sp>
    </p:spTree>
    <p:custDataLst>
      <p:tags r:id="rId1"/>
    </p:custDataLst>
    <p:extLst>
      <p:ext uri="{BB962C8B-B14F-4D97-AF65-F5344CB8AC3E}">
        <p14:creationId xmlns:p14="http://schemas.microsoft.com/office/powerpoint/2010/main" val="300855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2021 Amazon Web Services, Inc. or its affiliates. All rights reserved.</a:t>
            </a:r>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normAutofit/>
          </a:bodyPr>
          <a:lstStyle/>
          <a:p>
            <a:r>
              <a:rPr lang="en-US" dirty="0"/>
              <a:t>Knowledge check answer 2</a:t>
            </a:r>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p:txBody>
          <a:bodyPr/>
          <a:lstStyle/>
          <a:p>
            <a:pPr marL="0" indent="0">
              <a:spcAft>
                <a:spcPts val="1000"/>
              </a:spcAft>
              <a:buNone/>
            </a:pPr>
            <a:r>
              <a:rPr lang="en-US" dirty="0"/>
              <a:t>Which service can you use to review the security of your Amazon S3 buckets by checking for open access permissions?</a:t>
            </a:r>
          </a:p>
          <a:p>
            <a:pPr marL="514350" indent="-514350">
              <a:buFont typeface="+mj-lt"/>
              <a:buAutoNum type="alphaUcPeriod"/>
            </a:pPr>
            <a:r>
              <a:rPr lang="en-US" sz="2400" dirty="0"/>
              <a:t>Amazon CloudWatch</a:t>
            </a:r>
          </a:p>
          <a:p>
            <a:pPr marL="514350" indent="-514350">
              <a:buFont typeface="+mj-lt"/>
              <a:buAutoNum type="alphaUcPeriod"/>
            </a:pPr>
            <a:r>
              <a:rPr lang="en-US" sz="2400" dirty="0"/>
              <a:t>AWS CloudTrail</a:t>
            </a:r>
          </a:p>
          <a:p>
            <a:pPr marL="514350" indent="-514350">
              <a:buFont typeface="+mj-lt"/>
              <a:buAutoNum type="alphaUcPeriod"/>
            </a:pP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Trusted Advisor (correct)</a:t>
            </a:r>
          </a:p>
          <a:p>
            <a:pPr marL="514350" indent="-514350">
              <a:buFont typeface="+mj-lt"/>
              <a:buAutoNum type="alphaUcPeriod"/>
            </a:pPr>
            <a:r>
              <a:rPr lang="en-US" sz="2400" dirty="0"/>
              <a:t>Amazon GuardDuty</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
        <p:nvSpPr>
          <p:cNvPr id="4" name="Slide Number Placeholder 3"/>
          <p:cNvSpPr>
            <a:spLocks noGrp="1"/>
          </p:cNvSpPr>
          <p:nvPr>
            <p:ph type="sldNum" sz="quarter" idx="10"/>
          </p:nvPr>
        </p:nvSpPr>
        <p:spPr/>
        <p:txBody>
          <a:bodyPr/>
          <a:lstStyle/>
          <a:p>
            <a:fld id="{B6A95138-A96E-2F42-A959-2EFD44FE4AB7}" type="slidenum">
              <a:rPr lang="en-US" smtClean="0"/>
              <a:pPr/>
              <a:t>21</a:t>
            </a:fld>
            <a:endParaRPr lang="en-US" dirty="0"/>
          </a:p>
        </p:txBody>
      </p:sp>
    </p:spTree>
    <p:custDataLst>
      <p:tags r:id="rId1"/>
    </p:custDataLst>
    <p:extLst>
      <p:ext uri="{BB962C8B-B14F-4D97-AF65-F5344CB8AC3E}">
        <p14:creationId xmlns:p14="http://schemas.microsoft.com/office/powerpoint/2010/main" val="223401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2021 Amazon Web Services, Inc. or its affiliates. All rights reserved.</a:t>
            </a:r>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normAutofit/>
          </a:bodyPr>
          <a:lstStyle/>
          <a:p>
            <a:r>
              <a:rPr lang="en-US" dirty="0"/>
              <a:t>Knowledge check question 3</a:t>
            </a:r>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p:txBody>
          <a:bodyPr/>
          <a:lstStyle/>
          <a:p>
            <a:pPr marL="0" indent="0">
              <a:spcAft>
                <a:spcPts val="1000"/>
              </a:spcAft>
              <a:buNone/>
            </a:pPr>
            <a:r>
              <a:rPr lang="en-US" dirty="0"/>
              <a:t>Which categories are included in the AWS Trusted Advisor dashboard? (Select TWO.)</a:t>
            </a:r>
          </a:p>
          <a:p>
            <a:pPr marL="514350" indent="-514350">
              <a:buFont typeface="+mj-lt"/>
              <a:buAutoNum type="alphaUcPeriod"/>
            </a:pPr>
            <a:r>
              <a:rPr lang="en-US" sz="2400" dirty="0"/>
              <a:t>Reliability</a:t>
            </a:r>
          </a:p>
          <a:p>
            <a:pPr marL="514350" indent="-514350">
              <a:buFont typeface="+mj-lt"/>
              <a:buAutoNum type="alphaUcPeriod"/>
            </a:pPr>
            <a:r>
              <a:rPr lang="en-US" sz="2400" dirty="0"/>
              <a:t>Performance</a:t>
            </a:r>
          </a:p>
          <a:p>
            <a:pPr marL="514350" indent="-514350">
              <a:buFont typeface="+mj-lt"/>
              <a:buAutoNum type="alphaUcPeriod"/>
            </a:pPr>
            <a:r>
              <a:rPr lang="en-US" sz="2400" dirty="0"/>
              <a:t>Scalability</a:t>
            </a:r>
          </a:p>
          <a:p>
            <a:pPr marL="514350" indent="-514350">
              <a:buFont typeface="+mj-lt"/>
              <a:buAutoNum type="alphaUcPeriod"/>
            </a:pPr>
            <a:r>
              <a:rPr lang="en-US" sz="2400" dirty="0"/>
              <a:t>Elasticity</a:t>
            </a:r>
          </a:p>
          <a:p>
            <a:pPr marL="514350" indent="-514350">
              <a:buFont typeface="+mj-lt"/>
              <a:buAutoNum type="alphaUcPeriod"/>
            </a:pPr>
            <a:r>
              <a:rPr lang="en-US" sz="2400" dirty="0"/>
              <a:t>Fault tolerance</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
        <p:nvSpPr>
          <p:cNvPr id="4" name="Slide Number Placeholder 3"/>
          <p:cNvSpPr>
            <a:spLocks noGrp="1"/>
          </p:cNvSpPr>
          <p:nvPr>
            <p:ph type="sldNum" sz="quarter" idx="10"/>
          </p:nvPr>
        </p:nvSpPr>
        <p:spPr/>
        <p:txBody>
          <a:bodyPr/>
          <a:lstStyle/>
          <a:p>
            <a:fld id="{B6A95138-A96E-2F42-A959-2EFD44FE4AB7}" type="slidenum">
              <a:rPr lang="en-US" smtClean="0"/>
              <a:pPr/>
              <a:t>22</a:t>
            </a:fld>
            <a:endParaRPr lang="en-US" dirty="0"/>
          </a:p>
        </p:txBody>
      </p:sp>
    </p:spTree>
    <p:custDataLst>
      <p:tags r:id="rId1"/>
    </p:custDataLst>
    <p:extLst>
      <p:ext uri="{BB962C8B-B14F-4D97-AF65-F5344CB8AC3E}">
        <p14:creationId xmlns:p14="http://schemas.microsoft.com/office/powerpoint/2010/main" val="171563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2021 Amazon Web Services, Inc. or its affiliates. All rights reserved.</a:t>
            </a:r>
          </a:p>
        </p:txBody>
      </p:sp>
      <p:sp>
        <p:nvSpPr>
          <p:cNvPr id="7" name="Title 1">
            <a:extLst>
              <a:ext uri="{FF2B5EF4-FFF2-40B4-BE49-F238E27FC236}">
                <a16:creationId xmlns:a16="http://schemas.microsoft.com/office/drawing/2014/main" id="{3D5E4397-E58C-5D42-BD00-71492E53CBBE}"/>
              </a:ext>
            </a:extLst>
          </p:cNvPr>
          <p:cNvSpPr>
            <a:spLocks noGrp="1"/>
          </p:cNvSpPr>
          <p:nvPr>
            <p:ph type="title"/>
          </p:nvPr>
        </p:nvSpPr>
        <p:spPr/>
        <p:txBody>
          <a:bodyPr>
            <a:normAutofit/>
          </a:bodyPr>
          <a:lstStyle/>
          <a:p>
            <a:r>
              <a:rPr lang="en-US" dirty="0"/>
              <a:t>Knowledge check answer 3</a:t>
            </a:r>
          </a:p>
        </p:txBody>
      </p:sp>
      <p:sp>
        <p:nvSpPr>
          <p:cNvPr id="3" name="Content Placeholder 2">
            <a:extLst>
              <a:ext uri="{FF2B5EF4-FFF2-40B4-BE49-F238E27FC236}">
                <a16:creationId xmlns:a16="http://schemas.microsoft.com/office/drawing/2014/main" id="{1220E447-A3F0-CF40-B05D-FF5B7BA00776}"/>
              </a:ext>
            </a:extLst>
          </p:cNvPr>
          <p:cNvSpPr>
            <a:spLocks noGrp="1"/>
          </p:cNvSpPr>
          <p:nvPr>
            <p:ph idx="16"/>
          </p:nvPr>
        </p:nvSpPr>
        <p:spPr/>
        <p:txBody>
          <a:bodyPr/>
          <a:lstStyle/>
          <a:p>
            <a:pPr marL="0" indent="0">
              <a:spcAft>
                <a:spcPts val="1000"/>
              </a:spcAft>
              <a:buNone/>
            </a:pPr>
            <a:r>
              <a:rPr lang="en-US" dirty="0"/>
              <a:t>Which categories are included in the AWS Trusted Advisor dashboard? (Select TWO.)</a:t>
            </a:r>
          </a:p>
          <a:p>
            <a:pPr marL="514350" indent="-514350">
              <a:buFont typeface="+mj-lt"/>
              <a:buAutoNum type="alphaUcPeriod"/>
            </a:pPr>
            <a:r>
              <a:rPr lang="en-US" sz="2400" dirty="0"/>
              <a:t>Reliability</a:t>
            </a:r>
          </a:p>
          <a:p>
            <a:pPr marL="514350" indent="-514350">
              <a:buFont typeface="+mj-lt"/>
              <a:buAutoNum type="alphaUcPeriod"/>
            </a:pP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Performance (correct)</a:t>
            </a:r>
          </a:p>
          <a:p>
            <a:pPr marL="514350" indent="-514350">
              <a:buFont typeface="+mj-lt"/>
              <a:buAutoNum type="alphaUcPeriod"/>
            </a:pPr>
            <a:r>
              <a:rPr lang="en-US" sz="2400" dirty="0"/>
              <a:t>Scalability</a:t>
            </a:r>
          </a:p>
          <a:p>
            <a:pPr marL="514350" indent="-514350">
              <a:buFont typeface="+mj-lt"/>
              <a:buAutoNum type="alphaUcPeriod"/>
            </a:pPr>
            <a:r>
              <a:rPr lang="en-US" sz="2400" dirty="0"/>
              <a:t>Elasticity</a:t>
            </a:r>
          </a:p>
          <a:p>
            <a:pPr marL="514350" indent="-514350">
              <a:buFont typeface="+mj-lt"/>
              <a:buAutoNum type="alphaUcPeriod"/>
            </a:pP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Fault tolerance (correct)</a:t>
            </a:r>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96" y="2503939"/>
            <a:ext cx="1384653" cy="1391576"/>
          </a:xfrm>
          <a:prstGeom prst="rect">
            <a:avLst/>
          </a:prstGeom>
        </p:spPr>
      </p:pic>
      <p:sp>
        <p:nvSpPr>
          <p:cNvPr id="4" name="Slide Number Placeholder 3"/>
          <p:cNvSpPr>
            <a:spLocks noGrp="1"/>
          </p:cNvSpPr>
          <p:nvPr>
            <p:ph type="sldNum" sz="quarter" idx="10"/>
          </p:nvPr>
        </p:nvSpPr>
        <p:spPr/>
        <p:txBody>
          <a:bodyPr/>
          <a:lstStyle/>
          <a:p>
            <a:fld id="{B6A95138-A96E-2F42-A959-2EFD44FE4AB7}" type="slidenum">
              <a:rPr lang="en-US" smtClean="0"/>
              <a:pPr/>
              <a:t>23</a:t>
            </a:fld>
            <a:endParaRPr lang="en-US" dirty="0"/>
          </a:p>
        </p:txBody>
      </p:sp>
    </p:spTree>
    <p:custDataLst>
      <p:tags r:id="rId1"/>
    </p:custDataLst>
    <p:extLst>
      <p:ext uri="{BB962C8B-B14F-4D97-AF65-F5344CB8AC3E}">
        <p14:creationId xmlns:p14="http://schemas.microsoft.com/office/powerpoint/2010/main" val="1057530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CE6-972B-4547-9E75-EAE5884D4214}"/>
              </a:ext>
            </a:extLst>
          </p:cNvPr>
          <p:cNvSpPr>
            <a:spLocks noGrp="1"/>
          </p:cNvSpPr>
          <p:nvPr>
            <p:ph type="title"/>
          </p:nvPr>
        </p:nvSpPr>
        <p:spPr/>
        <p:txBody>
          <a:bodyPr/>
          <a:lstStyle/>
          <a:p>
            <a:r>
              <a:rPr lang="en-US" dirty="0"/>
              <a:t>Module 7 summary</a:t>
            </a:r>
          </a:p>
        </p:txBody>
      </p:sp>
      <p:sp>
        <p:nvSpPr>
          <p:cNvPr id="3" name="Content Placeholder 2">
            <a:extLst>
              <a:ext uri="{FF2B5EF4-FFF2-40B4-BE49-F238E27FC236}">
                <a16:creationId xmlns:a16="http://schemas.microsoft.com/office/drawing/2014/main" id="{07C101F2-E799-2B47-A6F6-8D2CB84C0106}"/>
              </a:ext>
            </a:extLst>
          </p:cNvPr>
          <p:cNvSpPr>
            <a:spLocks noGrp="1"/>
          </p:cNvSpPr>
          <p:nvPr>
            <p:ph idx="1"/>
          </p:nvPr>
        </p:nvSpPr>
        <p:spPr>
          <a:xfrm>
            <a:off x="419100" y="1528175"/>
            <a:ext cx="6961414" cy="4648788"/>
          </a:xfrm>
        </p:spPr>
        <p:txBody>
          <a:bodyPr/>
          <a:lstStyle/>
          <a:p>
            <a:pPr marL="0" indent="0">
              <a:spcAft>
                <a:spcPts val="1000"/>
              </a:spcAft>
              <a:buNone/>
            </a:pPr>
            <a:r>
              <a:rPr lang="en-US" dirty="0"/>
              <a:t>In this module, you learned about:</a:t>
            </a:r>
          </a:p>
          <a:p>
            <a:pPr>
              <a:spcAft>
                <a:spcPts val="1000"/>
              </a:spcAft>
            </a:pPr>
            <a:r>
              <a:rPr lang="en-US" dirty="0"/>
              <a:t>Amazon CloudWatch</a:t>
            </a:r>
          </a:p>
          <a:p>
            <a:pPr>
              <a:spcAft>
                <a:spcPts val="1000"/>
              </a:spcAft>
            </a:pPr>
            <a:r>
              <a:rPr lang="en-US" dirty="0"/>
              <a:t>AWS CloudTrail</a:t>
            </a:r>
          </a:p>
          <a:p>
            <a:pPr>
              <a:spcAft>
                <a:spcPts val="1000"/>
              </a:spcAft>
            </a:pPr>
            <a:r>
              <a:rPr lang="en-US" dirty="0"/>
              <a:t>AWS Trusted Advisor</a:t>
            </a:r>
          </a:p>
        </p:txBody>
      </p:sp>
      <p:sp>
        <p:nvSpPr>
          <p:cNvPr id="8" name="Slide Number Placeholder 3">
            <a:extLst>
              <a:ext uri="{FF2B5EF4-FFF2-40B4-BE49-F238E27FC236}">
                <a16:creationId xmlns:a16="http://schemas.microsoft.com/office/drawing/2014/main" id="{19B5CA4F-1096-4D47-965B-2DA005141F4D}"/>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
        <p:nvSpPr>
          <p:cNvPr id="6" name="Footer Placeholder 4">
            <a:extLst>
              <a:ext uri="{FF2B5EF4-FFF2-40B4-BE49-F238E27FC236}">
                <a16:creationId xmlns:a16="http://schemas.microsoft.com/office/drawing/2014/main" id="{6F1057B7-0E4A-7A4B-8E51-2734C85D0BB4}"/>
              </a:ext>
            </a:extLst>
          </p:cNvPr>
          <p:cNvSpPr>
            <a:spLocks noGrp="1"/>
          </p:cNvSpPr>
          <p:nvPr>
            <p:ph type="ftr" sz="quarter" idx="3"/>
          </p:nvPr>
        </p:nvSpPr>
        <p:spPr/>
        <p:txBody>
          <a:bodyPr/>
          <a:lstStyle/>
          <a:p>
            <a:r>
              <a:rPr lang="en-US" dirty="0"/>
              <a:t>© 2021 Amazon Web Services, Inc. or its affiliates. All rights reserved.</a:t>
            </a:r>
          </a:p>
        </p:txBody>
      </p:sp>
      <p:pic>
        <p:nvPicPr>
          <p:cNvPr id="7" name="Picture 6">
            <a:extLst>
              <a:ext uri="{FF2B5EF4-FFF2-40B4-BE49-F238E27FC236}">
                <a16:creationId xmlns:a16="http://schemas.microsoft.com/office/drawing/2014/main" id="{1CDB13B9-887C-3643-A677-DFFFE9439301}"/>
              </a:ext>
            </a:extLst>
          </p:cNvPr>
          <p:cNvPicPr>
            <a:picLocks noChangeAspect="1"/>
          </p:cNvPicPr>
          <p:nvPr/>
        </p:nvPicPr>
        <p:blipFill>
          <a:blip r:embed="rId4"/>
          <a:stretch>
            <a:fillRect/>
          </a:stretch>
        </p:blipFill>
        <p:spPr>
          <a:xfrm>
            <a:off x="7647709" y="2509255"/>
            <a:ext cx="4045500" cy="2686627"/>
          </a:xfrm>
          <a:prstGeom prst="rect">
            <a:avLst/>
          </a:prstGeom>
        </p:spPr>
      </p:pic>
    </p:spTree>
    <p:custDataLst>
      <p:tags r:id="rId1"/>
    </p:custDataLst>
    <p:extLst>
      <p:ext uri="{BB962C8B-B14F-4D97-AF65-F5344CB8AC3E}">
        <p14:creationId xmlns:p14="http://schemas.microsoft.com/office/powerpoint/2010/main" val="293806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CloudWatch</a:t>
            </a:r>
          </a:p>
        </p:txBody>
      </p:sp>
      <p:sp>
        <p:nvSpPr>
          <p:cNvPr id="4" name="Footer Placeholder 3"/>
          <p:cNvSpPr>
            <a:spLocks noGrp="1"/>
          </p:cNvSpPr>
          <p:nvPr>
            <p:ph type="ftr" sz="quarter" idx="3"/>
          </p:nvPr>
        </p:nvSpPr>
        <p:spPr/>
        <p:txBody>
          <a:body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407613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33BF-2093-354E-AC18-0778FB4623A2}"/>
              </a:ext>
            </a:extLst>
          </p:cNvPr>
          <p:cNvSpPr>
            <a:spLocks noGrp="1"/>
          </p:cNvSpPr>
          <p:nvPr>
            <p:ph type="title"/>
          </p:nvPr>
        </p:nvSpPr>
        <p:spPr/>
        <p:txBody>
          <a:bodyPr/>
          <a:lstStyle/>
          <a:p>
            <a:r>
              <a:rPr lang="en-US" dirty="0"/>
              <a:t>Coffee shop metrics</a:t>
            </a:r>
          </a:p>
        </p:txBody>
      </p:sp>
      <p:sp>
        <p:nvSpPr>
          <p:cNvPr id="9" name="Rounded Rectangle 8">
            <a:extLst>
              <a:ext uri="{FF2B5EF4-FFF2-40B4-BE49-F238E27FC236}">
                <a16:creationId xmlns:a16="http://schemas.microsoft.com/office/drawing/2014/main" id="{1586345E-175F-494E-A3B4-766D1A8E4C8A}"/>
              </a:ext>
            </a:extLst>
          </p:cNvPr>
          <p:cNvSpPr/>
          <p:nvPr/>
        </p:nvSpPr>
        <p:spPr>
          <a:xfrm>
            <a:off x="1150866" y="2894883"/>
            <a:ext cx="3225415" cy="914400"/>
          </a:xfrm>
          <a:prstGeom prst="roundRect">
            <a:avLst/>
          </a:prstGeom>
          <a:solidFill>
            <a:srgbClr val="2E27A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Average customer wait time over the past hour</a:t>
            </a:r>
          </a:p>
        </p:txBody>
      </p:sp>
      <p:sp>
        <p:nvSpPr>
          <p:cNvPr id="10" name="TextBox 9">
            <a:extLst>
              <a:ext uri="{FF2B5EF4-FFF2-40B4-BE49-F238E27FC236}">
                <a16:creationId xmlns:a16="http://schemas.microsoft.com/office/drawing/2014/main" id="{DB1114FF-B499-244B-9E79-963382CE2535}"/>
              </a:ext>
            </a:extLst>
          </p:cNvPr>
          <p:cNvSpPr txBox="1"/>
          <p:nvPr/>
        </p:nvSpPr>
        <p:spPr>
          <a:xfrm>
            <a:off x="2107783" y="2126819"/>
            <a:ext cx="1311578" cy="523220"/>
          </a:xfrm>
          <a:prstGeom prst="rect">
            <a:avLst/>
          </a:prstGeom>
          <a:noFill/>
        </p:spPr>
        <p:txBody>
          <a:bodyPr wrap="none" rtlCol="0">
            <a:spAutoFit/>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Metrics</a:t>
            </a:r>
          </a:p>
        </p:txBody>
      </p:sp>
      <p:sp>
        <p:nvSpPr>
          <p:cNvPr id="14" name="Rounded Rectangle 13">
            <a:extLst>
              <a:ext uri="{FF2B5EF4-FFF2-40B4-BE49-F238E27FC236}">
                <a16:creationId xmlns:a16="http://schemas.microsoft.com/office/drawing/2014/main" id="{FD54BBCE-3625-4C47-93B4-42D80A21A45B}"/>
              </a:ext>
            </a:extLst>
          </p:cNvPr>
          <p:cNvSpPr/>
          <p:nvPr/>
        </p:nvSpPr>
        <p:spPr>
          <a:xfrm>
            <a:off x="5171884" y="2942498"/>
            <a:ext cx="2958084" cy="914400"/>
          </a:xfrm>
          <a:prstGeom prst="roundRect">
            <a:avLst/>
          </a:prstGeom>
          <a:solidFill>
            <a:srgbClr val="B0084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Greater than 5 minutes</a:t>
            </a:r>
          </a:p>
        </p:txBody>
      </p:sp>
      <p:sp>
        <p:nvSpPr>
          <p:cNvPr id="15" name="Rounded Rectangle 14">
            <a:extLst>
              <a:ext uri="{FF2B5EF4-FFF2-40B4-BE49-F238E27FC236}">
                <a16:creationId xmlns:a16="http://schemas.microsoft.com/office/drawing/2014/main" id="{F5ED4DA7-C0FB-F543-903D-A7FC2E2685D3}"/>
              </a:ext>
            </a:extLst>
          </p:cNvPr>
          <p:cNvSpPr/>
          <p:nvPr/>
        </p:nvSpPr>
        <p:spPr>
          <a:xfrm>
            <a:off x="1150865" y="4129958"/>
            <a:ext cx="3225415" cy="914400"/>
          </a:xfrm>
          <a:prstGeom prst="roundRect">
            <a:avLst/>
          </a:prstGeom>
          <a:solidFill>
            <a:srgbClr val="2E27A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Number of remaining pastries for sale</a:t>
            </a:r>
          </a:p>
        </p:txBody>
      </p:sp>
      <p:sp>
        <p:nvSpPr>
          <p:cNvPr id="16" name="Rounded Rectangle 15">
            <a:extLst>
              <a:ext uri="{FF2B5EF4-FFF2-40B4-BE49-F238E27FC236}">
                <a16:creationId xmlns:a16="http://schemas.microsoft.com/office/drawing/2014/main" id="{F61112DA-847D-E64F-B248-F1EE1FF6C09E}"/>
              </a:ext>
            </a:extLst>
          </p:cNvPr>
          <p:cNvSpPr/>
          <p:nvPr/>
        </p:nvSpPr>
        <p:spPr>
          <a:xfrm>
            <a:off x="5171884" y="4158595"/>
            <a:ext cx="2958085" cy="914400"/>
          </a:xfrm>
          <a:prstGeom prst="roundRect">
            <a:avLst/>
          </a:prstGeom>
          <a:solidFill>
            <a:srgbClr val="B0084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Fewer than 10 pastries</a:t>
            </a:r>
          </a:p>
        </p:txBody>
      </p:sp>
      <p:sp>
        <p:nvSpPr>
          <p:cNvPr id="17" name="TextBox 16">
            <a:extLst>
              <a:ext uri="{FF2B5EF4-FFF2-40B4-BE49-F238E27FC236}">
                <a16:creationId xmlns:a16="http://schemas.microsoft.com/office/drawing/2014/main" id="{E6D66AC6-B23B-5F46-A010-DD29B1836555}"/>
              </a:ext>
            </a:extLst>
          </p:cNvPr>
          <p:cNvSpPr txBox="1"/>
          <p:nvPr/>
        </p:nvSpPr>
        <p:spPr>
          <a:xfrm>
            <a:off x="5741253" y="2126819"/>
            <a:ext cx="1899879" cy="523220"/>
          </a:xfrm>
          <a:prstGeom prst="rect">
            <a:avLst/>
          </a:prstGeom>
          <a:noFill/>
        </p:spPr>
        <p:txBody>
          <a:bodyPr wrap="none" rtlCol="0">
            <a:spAutoFit/>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Thresholds</a:t>
            </a:r>
          </a:p>
        </p:txBody>
      </p:sp>
      <p:pic>
        <p:nvPicPr>
          <p:cNvPr id="22" name="Graphic 21" descr="Stopwatch">
            <a:extLst>
              <a:ext uri="{FF2B5EF4-FFF2-40B4-BE49-F238E27FC236}">
                <a16:creationId xmlns:a16="http://schemas.microsoft.com/office/drawing/2014/main" id="{155C9069-EBDF-C048-95FF-EB1F7D48EC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713" y="2894883"/>
            <a:ext cx="914400" cy="914400"/>
          </a:xfrm>
          <a:prstGeom prst="rect">
            <a:avLst/>
          </a:prstGeom>
        </p:spPr>
      </p:pic>
      <p:pic>
        <p:nvPicPr>
          <p:cNvPr id="24" name="Graphic 23" descr="Cupcake">
            <a:extLst>
              <a:ext uri="{FF2B5EF4-FFF2-40B4-BE49-F238E27FC236}">
                <a16:creationId xmlns:a16="http://schemas.microsoft.com/office/drawing/2014/main" id="{1F48B385-BDA0-DF4A-A586-4DE11E5BF6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713" y="4158595"/>
            <a:ext cx="914400" cy="914400"/>
          </a:xfrm>
          <a:prstGeom prst="rect">
            <a:avLst/>
          </a:prstGeom>
        </p:spPr>
      </p:pic>
      <p:sp>
        <p:nvSpPr>
          <p:cNvPr id="25" name="TextBox 24">
            <a:extLst>
              <a:ext uri="{FF2B5EF4-FFF2-40B4-BE49-F238E27FC236}">
                <a16:creationId xmlns:a16="http://schemas.microsoft.com/office/drawing/2014/main" id="{17645394-09A6-BB40-A08C-672A90A91A8A}"/>
              </a:ext>
            </a:extLst>
          </p:cNvPr>
          <p:cNvSpPr txBox="1"/>
          <p:nvPr/>
        </p:nvSpPr>
        <p:spPr>
          <a:xfrm>
            <a:off x="9735200" y="2122598"/>
            <a:ext cx="1338828" cy="523220"/>
          </a:xfrm>
          <a:prstGeom prst="rect">
            <a:avLst/>
          </a:prstGeom>
          <a:noFill/>
        </p:spPr>
        <p:txBody>
          <a:bodyPr wrap="none" rtlCol="0">
            <a:spAutoFit/>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Actions</a:t>
            </a:r>
          </a:p>
        </p:txBody>
      </p:sp>
      <p:sp>
        <p:nvSpPr>
          <p:cNvPr id="26" name="Rounded Rectangle 25">
            <a:extLst>
              <a:ext uri="{FF2B5EF4-FFF2-40B4-BE49-F238E27FC236}">
                <a16:creationId xmlns:a16="http://schemas.microsoft.com/office/drawing/2014/main" id="{3EB7EBE6-8A59-174B-B1F2-EAD985557D69}"/>
              </a:ext>
            </a:extLst>
          </p:cNvPr>
          <p:cNvSpPr/>
          <p:nvPr/>
        </p:nvSpPr>
        <p:spPr>
          <a:xfrm>
            <a:off x="8925572" y="2894883"/>
            <a:ext cx="2958084" cy="914400"/>
          </a:xfrm>
          <a:prstGeom prst="roundRect">
            <a:avLst/>
          </a:prstGeom>
          <a:solidFill>
            <a:srgbClr val="067F6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Open another register</a:t>
            </a:r>
          </a:p>
        </p:txBody>
      </p:sp>
      <p:sp>
        <p:nvSpPr>
          <p:cNvPr id="27" name="Rounded Rectangle 26">
            <a:extLst>
              <a:ext uri="{FF2B5EF4-FFF2-40B4-BE49-F238E27FC236}">
                <a16:creationId xmlns:a16="http://schemas.microsoft.com/office/drawing/2014/main" id="{43EA1C54-78AB-7746-A235-06EC52EC24DE}"/>
              </a:ext>
            </a:extLst>
          </p:cNvPr>
          <p:cNvSpPr/>
          <p:nvPr/>
        </p:nvSpPr>
        <p:spPr>
          <a:xfrm>
            <a:off x="8925572" y="4158595"/>
            <a:ext cx="2958085" cy="914400"/>
          </a:xfrm>
          <a:prstGeom prst="roundRect">
            <a:avLst/>
          </a:prstGeom>
          <a:solidFill>
            <a:srgbClr val="067F6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Bake another batch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of pastries</a:t>
            </a:r>
          </a:p>
        </p:txBody>
      </p:sp>
      <p:cxnSp>
        <p:nvCxnSpPr>
          <p:cNvPr id="29" name="Straight Arrow Connector 28">
            <a:extLst>
              <a:ext uri="{FF2B5EF4-FFF2-40B4-BE49-F238E27FC236}">
                <a16:creationId xmlns:a16="http://schemas.microsoft.com/office/drawing/2014/main" id="{4BAF3236-6CB5-5A4C-BABB-12239493E7B7}"/>
              </a:ext>
            </a:extLst>
          </p:cNvPr>
          <p:cNvCxnSpPr>
            <a:cxnSpLocks/>
            <a:stCxn id="14" idx="3"/>
            <a:endCxn id="26" idx="1"/>
          </p:cNvCxnSpPr>
          <p:nvPr/>
        </p:nvCxnSpPr>
        <p:spPr>
          <a:xfrm flipV="1">
            <a:off x="8129968" y="3352083"/>
            <a:ext cx="795604" cy="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5073E7-1152-2843-AECB-F4E0D41877F0}"/>
              </a:ext>
            </a:extLst>
          </p:cNvPr>
          <p:cNvCxnSpPr>
            <a:cxnSpLocks/>
          </p:cNvCxnSpPr>
          <p:nvPr/>
        </p:nvCxnSpPr>
        <p:spPr>
          <a:xfrm flipV="1">
            <a:off x="8129968" y="4587158"/>
            <a:ext cx="795604" cy="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356841-5A76-9742-B65D-4511B053A7AE}"/>
              </a:ext>
            </a:extLst>
          </p:cNvPr>
          <p:cNvCxnSpPr>
            <a:cxnSpLocks/>
          </p:cNvCxnSpPr>
          <p:nvPr/>
        </p:nvCxnSpPr>
        <p:spPr>
          <a:xfrm flipV="1">
            <a:off x="4376280" y="3356336"/>
            <a:ext cx="795604" cy="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C08D311-0403-8642-B658-392FB18788AD}"/>
              </a:ext>
            </a:extLst>
          </p:cNvPr>
          <p:cNvCxnSpPr>
            <a:cxnSpLocks/>
          </p:cNvCxnSpPr>
          <p:nvPr/>
        </p:nvCxnSpPr>
        <p:spPr>
          <a:xfrm flipV="1">
            <a:off x="4376280" y="4590776"/>
            <a:ext cx="795604" cy="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Footer Placeholder 4">
            <a:extLst>
              <a:ext uri="{FF2B5EF4-FFF2-40B4-BE49-F238E27FC236}">
                <a16:creationId xmlns:a16="http://schemas.microsoft.com/office/drawing/2014/main" id="{28CD1EB4-7112-1342-87E0-0BA97A2E0DF4}"/>
              </a:ext>
            </a:extLst>
          </p:cNvPr>
          <p:cNvSpPr>
            <a:spLocks noGrp="1"/>
          </p:cNvSpPr>
          <p:nvPr>
            <p:ph type="ftr" sz="quarter" idx="3"/>
          </p:nvPr>
        </p:nvSpPr>
        <p:spPr>
          <a:xfrm>
            <a:off x="419100" y="6356350"/>
            <a:ext cx="3735457" cy="365125"/>
          </a:xfrm>
        </p:spPr>
        <p:txBody>
          <a:bodyPr/>
          <a:lstStyle/>
          <a:p>
            <a:r>
              <a:rPr lang="en-US" dirty="0"/>
              <a:t>© 2021 Amazon Web Services, Inc. or its affiliates. All rights reserved.</a:t>
            </a:r>
          </a:p>
        </p:txBody>
      </p:sp>
      <p:sp>
        <p:nvSpPr>
          <p:cNvPr id="20" name="Slide Number Placeholder 3">
            <a:extLst>
              <a:ext uri="{FF2B5EF4-FFF2-40B4-BE49-F238E27FC236}">
                <a16:creationId xmlns:a16="http://schemas.microsoft.com/office/drawing/2014/main" id="{8B7566EF-4AED-2340-B6E8-B3E5AAF12F06}"/>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4</a:t>
            </a:fld>
            <a:endParaRPr lang="en-US" dirty="0"/>
          </a:p>
        </p:txBody>
      </p:sp>
    </p:spTree>
    <p:custDataLst>
      <p:tags r:id="rId1"/>
    </p:custDataLst>
    <p:extLst>
      <p:ext uri="{BB962C8B-B14F-4D97-AF65-F5344CB8AC3E}">
        <p14:creationId xmlns:p14="http://schemas.microsoft.com/office/powerpoint/2010/main" val="55720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p:bldP spid="25" grpId="0"/>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E731-7F54-2945-9683-F8C0FF95E617}"/>
              </a:ext>
            </a:extLst>
          </p:cNvPr>
          <p:cNvSpPr>
            <a:spLocks noGrp="1"/>
          </p:cNvSpPr>
          <p:nvPr>
            <p:ph type="title"/>
          </p:nvPr>
        </p:nvSpPr>
        <p:spPr/>
        <p:txBody>
          <a:bodyPr/>
          <a:lstStyle/>
          <a:p>
            <a:r>
              <a:rPr lang="en-US" dirty="0"/>
              <a:t>Amazon CloudWatch</a:t>
            </a:r>
          </a:p>
        </p:txBody>
      </p:sp>
      <p:sp>
        <p:nvSpPr>
          <p:cNvPr id="5" name="TextBox 4">
            <a:extLst>
              <a:ext uri="{FF2B5EF4-FFF2-40B4-BE49-F238E27FC236}">
                <a16:creationId xmlns:a16="http://schemas.microsoft.com/office/drawing/2014/main" id="{EED4773F-2BFE-8D4D-89CD-3C7CEEF22D9F}"/>
              </a:ext>
            </a:extLst>
          </p:cNvPr>
          <p:cNvSpPr txBox="1"/>
          <p:nvPr/>
        </p:nvSpPr>
        <p:spPr>
          <a:xfrm>
            <a:off x="649010" y="4524571"/>
            <a:ext cx="3157621"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Monitor your AWS and on-premises infrastructure and resources in real time</a:t>
            </a:r>
          </a:p>
        </p:txBody>
      </p:sp>
      <p:sp>
        <p:nvSpPr>
          <p:cNvPr id="6" name="TextBox 5">
            <a:extLst>
              <a:ext uri="{FF2B5EF4-FFF2-40B4-BE49-F238E27FC236}">
                <a16:creationId xmlns:a16="http://schemas.microsoft.com/office/drawing/2014/main" id="{7499544A-64C8-AA4B-9178-DB98CB3F84F8}"/>
              </a:ext>
            </a:extLst>
          </p:cNvPr>
          <p:cNvSpPr txBox="1"/>
          <p:nvPr/>
        </p:nvSpPr>
        <p:spPr>
          <a:xfrm>
            <a:off x="4517189" y="4508180"/>
            <a:ext cx="3157621"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Access all of your metrics from a single location</a:t>
            </a:r>
          </a:p>
        </p:txBody>
      </p:sp>
      <p:sp>
        <p:nvSpPr>
          <p:cNvPr id="7" name="TextBox 6">
            <a:extLst>
              <a:ext uri="{FF2B5EF4-FFF2-40B4-BE49-F238E27FC236}">
                <a16:creationId xmlns:a16="http://schemas.microsoft.com/office/drawing/2014/main" id="{E462A08D-0DA9-DF42-B4EC-4099AE43A95B}"/>
              </a:ext>
            </a:extLst>
          </p:cNvPr>
          <p:cNvSpPr txBox="1"/>
          <p:nvPr/>
        </p:nvSpPr>
        <p:spPr>
          <a:xfrm>
            <a:off x="8490979" y="4524571"/>
            <a:ext cx="2946400"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Configure automatic alerts and actions in response to metrics</a:t>
            </a:r>
          </a:p>
        </p:txBody>
      </p:sp>
      <p:pic>
        <p:nvPicPr>
          <p:cNvPr id="8" name="Picture 7">
            <a:extLst>
              <a:ext uri="{FF2B5EF4-FFF2-40B4-BE49-F238E27FC236}">
                <a16:creationId xmlns:a16="http://schemas.microsoft.com/office/drawing/2014/main" id="{FB68953B-3380-BD4A-A252-8CAB3D9C93DA}"/>
              </a:ext>
            </a:extLst>
          </p:cNvPr>
          <p:cNvPicPr>
            <a:picLocks noChangeAspect="1"/>
          </p:cNvPicPr>
          <p:nvPr/>
        </p:nvPicPr>
        <p:blipFill>
          <a:blip r:embed="rId4"/>
          <a:stretch>
            <a:fillRect/>
          </a:stretch>
        </p:blipFill>
        <p:spPr>
          <a:xfrm>
            <a:off x="5013546" y="2418142"/>
            <a:ext cx="2164906" cy="2021715"/>
          </a:xfrm>
          <a:prstGeom prst="rect">
            <a:avLst/>
          </a:prstGeom>
        </p:spPr>
      </p:pic>
      <p:pic>
        <p:nvPicPr>
          <p:cNvPr id="13" name="Picture 12">
            <a:extLst>
              <a:ext uri="{FF2B5EF4-FFF2-40B4-BE49-F238E27FC236}">
                <a16:creationId xmlns:a16="http://schemas.microsoft.com/office/drawing/2014/main" id="{03B6D5F5-03A1-6349-9787-910D8A7C0527}"/>
              </a:ext>
            </a:extLst>
          </p:cNvPr>
          <p:cNvPicPr>
            <a:picLocks noChangeAspect="1"/>
          </p:cNvPicPr>
          <p:nvPr/>
        </p:nvPicPr>
        <p:blipFill>
          <a:blip r:embed="rId5"/>
          <a:stretch>
            <a:fillRect/>
          </a:stretch>
        </p:blipFill>
        <p:spPr>
          <a:xfrm>
            <a:off x="1129921" y="2458714"/>
            <a:ext cx="2313813" cy="1803924"/>
          </a:xfrm>
          <a:prstGeom prst="rect">
            <a:avLst/>
          </a:prstGeom>
        </p:spPr>
      </p:pic>
      <p:pic>
        <p:nvPicPr>
          <p:cNvPr id="15" name="Picture 14">
            <a:extLst>
              <a:ext uri="{FF2B5EF4-FFF2-40B4-BE49-F238E27FC236}">
                <a16:creationId xmlns:a16="http://schemas.microsoft.com/office/drawing/2014/main" id="{8D579159-9A9B-014C-94E6-AA40FE734743}"/>
              </a:ext>
            </a:extLst>
          </p:cNvPr>
          <p:cNvPicPr>
            <a:picLocks noChangeAspect="1"/>
          </p:cNvPicPr>
          <p:nvPr/>
        </p:nvPicPr>
        <p:blipFill>
          <a:blip r:embed="rId6"/>
          <a:stretch>
            <a:fillRect/>
          </a:stretch>
        </p:blipFill>
        <p:spPr>
          <a:xfrm>
            <a:off x="8609454" y="2441612"/>
            <a:ext cx="2709450" cy="1838129"/>
          </a:xfrm>
          <a:prstGeom prst="rect">
            <a:avLst/>
          </a:prstGeom>
        </p:spPr>
      </p:pic>
      <p:sp>
        <p:nvSpPr>
          <p:cNvPr id="10" name="Footer Placeholder 4">
            <a:extLst>
              <a:ext uri="{FF2B5EF4-FFF2-40B4-BE49-F238E27FC236}">
                <a16:creationId xmlns:a16="http://schemas.microsoft.com/office/drawing/2014/main" id="{CD88D7AF-49A1-2348-AA35-FB55615B557D}"/>
              </a:ext>
            </a:extLst>
          </p:cNvPr>
          <p:cNvSpPr>
            <a:spLocks noGrp="1"/>
          </p:cNvSpPr>
          <p:nvPr>
            <p:ph type="ftr" sz="quarter" idx="3"/>
          </p:nvPr>
        </p:nvSpPr>
        <p:spPr>
          <a:xfrm>
            <a:off x="419100" y="6356350"/>
            <a:ext cx="3735457" cy="365125"/>
          </a:xfrm>
        </p:spPr>
        <p:txBody>
          <a:bodyPr/>
          <a:lstStyle/>
          <a:p>
            <a:r>
              <a:rPr lang="en-US" dirty="0"/>
              <a:t>© 2021 Amazon Web Services, Inc. or its affiliates. All rights reserved.</a:t>
            </a:r>
          </a:p>
        </p:txBody>
      </p:sp>
      <p:sp>
        <p:nvSpPr>
          <p:cNvPr id="11" name="Slide Number Placeholder 3">
            <a:extLst>
              <a:ext uri="{FF2B5EF4-FFF2-40B4-BE49-F238E27FC236}">
                <a16:creationId xmlns:a16="http://schemas.microsoft.com/office/drawing/2014/main" id="{DD7EB969-0E27-B641-8C51-CCF76AC359FD}"/>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1743629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33BF-2093-354E-AC18-0778FB4623A2}"/>
              </a:ext>
            </a:extLst>
          </p:cNvPr>
          <p:cNvSpPr>
            <a:spLocks noGrp="1"/>
          </p:cNvSpPr>
          <p:nvPr>
            <p:ph type="title"/>
          </p:nvPr>
        </p:nvSpPr>
        <p:spPr/>
        <p:txBody>
          <a:bodyPr/>
          <a:lstStyle/>
          <a:p>
            <a:r>
              <a:rPr lang="en-US" dirty="0"/>
              <a:t>Amazon CloudWatch dashboard</a:t>
            </a:r>
          </a:p>
        </p:txBody>
      </p:sp>
      <p:sp>
        <p:nvSpPr>
          <p:cNvPr id="5" name="Footer Placeholder 4">
            <a:extLst>
              <a:ext uri="{FF2B5EF4-FFF2-40B4-BE49-F238E27FC236}">
                <a16:creationId xmlns:a16="http://schemas.microsoft.com/office/drawing/2014/main" id="{4AAF32C3-0F6F-0E4B-A2F7-ABB0AE918F9D}"/>
              </a:ext>
            </a:extLst>
          </p:cNvPr>
          <p:cNvSpPr>
            <a:spLocks noGrp="1"/>
          </p:cNvSpPr>
          <p:nvPr>
            <p:ph type="ftr" sz="quarter" idx="3"/>
          </p:nvPr>
        </p:nvSpPr>
        <p:spPr>
          <a:xfrm>
            <a:off x="419100" y="6356350"/>
            <a:ext cx="3735457" cy="365125"/>
          </a:xfrm>
        </p:spPr>
        <p:txBody>
          <a:bodyPr/>
          <a:lstStyle/>
          <a:p>
            <a:r>
              <a:rPr lang="en-US" dirty="0"/>
              <a:t>© 2021 Amazon Web Services, Inc. or its affiliates. All rights reserved.</a:t>
            </a:r>
          </a:p>
        </p:txBody>
      </p:sp>
      <p:sp>
        <p:nvSpPr>
          <p:cNvPr id="6" name="Slide Number Placeholder 3">
            <a:extLst>
              <a:ext uri="{FF2B5EF4-FFF2-40B4-BE49-F238E27FC236}">
                <a16:creationId xmlns:a16="http://schemas.microsoft.com/office/drawing/2014/main" id="{9F743D04-92B3-7E49-A2CA-5B7EF3902AF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6</a:t>
            </a:fld>
            <a:endParaRPr lang="en-US" dirty="0"/>
          </a:p>
        </p:txBody>
      </p:sp>
      <p:pic>
        <p:nvPicPr>
          <p:cNvPr id="4" name="Picture 3">
            <a:extLst>
              <a:ext uri="{FF2B5EF4-FFF2-40B4-BE49-F238E27FC236}">
                <a16:creationId xmlns:a16="http://schemas.microsoft.com/office/drawing/2014/main" id="{C11C2D87-98B3-6549-8916-7C91DCFDCE64}"/>
              </a:ext>
            </a:extLst>
          </p:cNvPr>
          <p:cNvPicPr>
            <a:picLocks noChangeAspect="1"/>
          </p:cNvPicPr>
          <p:nvPr/>
        </p:nvPicPr>
        <p:blipFill rotWithShape="1">
          <a:blip r:embed="rId4"/>
          <a:srcRect l="1061" t="1552" r="1311" b="2638"/>
          <a:stretch/>
        </p:blipFill>
        <p:spPr>
          <a:xfrm>
            <a:off x="549639" y="1469036"/>
            <a:ext cx="11092721" cy="4631962"/>
          </a:xfrm>
          <a:prstGeom prst="rect">
            <a:avLst/>
          </a:prstGeom>
        </p:spPr>
      </p:pic>
    </p:spTree>
    <p:custDataLst>
      <p:tags r:id="rId1"/>
    </p:custDataLst>
    <p:extLst>
      <p:ext uri="{BB962C8B-B14F-4D97-AF65-F5344CB8AC3E}">
        <p14:creationId xmlns:p14="http://schemas.microsoft.com/office/powerpoint/2010/main" val="2650694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CloudTrail</a:t>
            </a:r>
          </a:p>
        </p:txBody>
      </p:sp>
      <p:sp>
        <p:nvSpPr>
          <p:cNvPr id="3" name="Text Placeholder 2"/>
          <p:cNvSpPr>
            <a:spLocks noGrp="1"/>
          </p:cNvSpPr>
          <p:nvPr>
            <p:ph type="body" sz="quarter" idx="10"/>
          </p:nvPr>
        </p:nvSpPr>
        <p:spPr/>
        <p:txBody>
          <a:bodyPr/>
          <a:lstStyle/>
          <a:p>
            <a:endParaRPr lang="en-US" dirty="0"/>
          </a:p>
        </p:txBody>
      </p:sp>
      <p:sp>
        <p:nvSpPr>
          <p:cNvPr id="4" name="Footer Placeholder 3"/>
          <p:cNvSpPr>
            <a:spLocks noGrp="1"/>
          </p:cNvSpPr>
          <p:nvPr>
            <p:ph type="ftr" sz="quarter" idx="3"/>
          </p:nvPr>
        </p:nvSpPr>
        <p:spPr/>
        <p:txBody>
          <a:body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1888328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33BF-2093-354E-AC18-0778FB4623A2}"/>
              </a:ext>
            </a:extLst>
          </p:cNvPr>
          <p:cNvSpPr>
            <a:spLocks noGrp="1"/>
          </p:cNvSpPr>
          <p:nvPr>
            <p:ph type="title"/>
          </p:nvPr>
        </p:nvSpPr>
        <p:spPr/>
        <p:txBody>
          <a:bodyPr/>
          <a:lstStyle/>
          <a:p>
            <a:r>
              <a:rPr lang="en-US" dirty="0"/>
              <a:t>Coffee shop events</a:t>
            </a:r>
          </a:p>
        </p:txBody>
      </p:sp>
      <p:pic>
        <p:nvPicPr>
          <p:cNvPr id="5" name="Picture 4">
            <a:extLst>
              <a:ext uri="{FF2B5EF4-FFF2-40B4-BE49-F238E27FC236}">
                <a16:creationId xmlns:a16="http://schemas.microsoft.com/office/drawing/2014/main" id="{B5BB68C8-60B3-F647-8411-E193D61C210D}"/>
              </a:ext>
            </a:extLst>
          </p:cNvPr>
          <p:cNvPicPr>
            <a:picLocks noChangeAspect="1"/>
          </p:cNvPicPr>
          <p:nvPr/>
        </p:nvPicPr>
        <p:blipFill>
          <a:blip r:embed="rId4"/>
          <a:stretch>
            <a:fillRect/>
          </a:stretch>
        </p:blipFill>
        <p:spPr>
          <a:xfrm>
            <a:off x="8786774" y="2597156"/>
            <a:ext cx="1908928" cy="1858599"/>
          </a:xfrm>
          <a:prstGeom prst="rect">
            <a:avLst/>
          </a:prstGeom>
        </p:spPr>
      </p:pic>
      <p:sp>
        <p:nvSpPr>
          <p:cNvPr id="6" name="TextBox 5">
            <a:extLst>
              <a:ext uri="{FF2B5EF4-FFF2-40B4-BE49-F238E27FC236}">
                <a16:creationId xmlns:a16="http://schemas.microsoft.com/office/drawing/2014/main" id="{602F21F5-24CB-2249-8A75-64903E0A844B}"/>
              </a:ext>
            </a:extLst>
          </p:cNvPr>
          <p:cNvSpPr txBox="1"/>
          <p:nvPr/>
        </p:nvSpPr>
        <p:spPr>
          <a:xfrm>
            <a:off x="8563457" y="4717995"/>
            <a:ext cx="2683422"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 shipment of coffee beans is delivered to the coffee shop.</a:t>
            </a:r>
          </a:p>
        </p:txBody>
      </p:sp>
      <p:pic>
        <p:nvPicPr>
          <p:cNvPr id="9" name="Picture 8">
            <a:extLst>
              <a:ext uri="{FF2B5EF4-FFF2-40B4-BE49-F238E27FC236}">
                <a16:creationId xmlns:a16="http://schemas.microsoft.com/office/drawing/2014/main" id="{89F2A155-94B3-B84E-8E7B-5F23C764A362}"/>
              </a:ext>
            </a:extLst>
          </p:cNvPr>
          <p:cNvPicPr>
            <a:picLocks noChangeAspect="1"/>
          </p:cNvPicPr>
          <p:nvPr/>
        </p:nvPicPr>
        <p:blipFill>
          <a:blip r:embed="rId5"/>
          <a:stretch>
            <a:fillRect/>
          </a:stretch>
        </p:blipFill>
        <p:spPr>
          <a:xfrm>
            <a:off x="1338643" y="2597156"/>
            <a:ext cx="1896370" cy="1663687"/>
          </a:xfrm>
          <a:prstGeom prst="rect">
            <a:avLst/>
          </a:prstGeom>
        </p:spPr>
      </p:pic>
      <p:sp>
        <p:nvSpPr>
          <p:cNvPr id="10" name="TextBox 9">
            <a:extLst>
              <a:ext uri="{FF2B5EF4-FFF2-40B4-BE49-F238E27FC236}">
                <a16:creationId xmlns:a16="http://schemas.microsoft.com/office/drawing/2014/main" id="{971B90C3-1847-044D-A939-B8F6BD5D3022}"/>
              </a:ext>
            </a:extLst>
          </p:cNvPr>
          <p:cNvSpPr txBox="1"/>
          <p:nvPr/>
        </p:nvSpPr>
        <p:spPr>
          <a:xfrm>
            <a:off x="945117" y="4717996"/>
            <a:ext cx="2683422"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The cashiers process a large number of transactions.</a:t>
            </a:r>
          </a:p>
        </p:txBody>
      </p:sp>
      <p:pic>
        <p:nvPicPr>
          <p:cNvPr id="12" name="Picture 11">
            <a:extLst>
              <a:ext uri="{FF2B5EF4-FFF2-40B4-BE49-F238E27FC236}">
                <a16:creationId xmlns:a16="http://schemas.microsoft.com/office/drawing/2014/main" id="{7CE79FF2-5AB5-DC4D-BDD0-7134BF521414}"/>
              </a:ext>
            </a:extLst>
          </p:cNvPr>
          <p:cNvPicPr>
            <a:picLocks noChangeAspect="1"/>
          </p:cNvPicPr>
          <p:nvPr/>
        </p:nvPicPr>
        <p:blipFill>
          <a:blip r:embed="rId6"/>
          <a:stretch>
            <a:fillRect/>
          </a:stretch>
        </p:blipFill>
        <p:spPr>
          <a:xfrm>
            <a:off x="5012173" y="2597156"/>
            <a:ext cx="2167651" cy="1663687"/>
          </a:xfrm>
          <a:prstGeom prst="rect">
            <a:avLst/>
          </a:prstGeom>
        </p:spPr>
      </p:pic>
      <p:sp>
        <p:nvSpPr>
          <p:cNvPr id="13" name="TextBox 12">
            <a:extLst>
              <a:ext uri="{FF2B5EF4-FFF2-40B4-BE49-F238E27FC236}">
                <a16:creationId xmlns:a16="http://schemas.microsoft.com/office/drawing/2014/main" id="{BCFEE7BB-15BD-D947-8746-8AEC8DFFE09D}"/>
              </a:ext>
            </a:extLst>
          </p:cNvPr>
          <p:cNvSpPr txBox="1"/>
          <p:nvPr/>
        </p:nvSpPr>
        <p:spPr>
          <a:xfrm>
            <a:off x="4683364" y="4717996"/>
            <a:ext cx="2825268" cy="1323439"/>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 avoid running out of supplies, the inventory specialist places an extra order.</a:t>
            </a:r>
          </a:p>
        </p:txBody>
      </p:sp>
      <p:sp>
        <p:nvSpPr>
          <p:cNvPr id="16" name="Freeform 15">
            <a:extLst>
              <a:ext uri="{FF2B5EF4-FFF2-40B4-BE49-F238E27FC236}">
                <a16:creationId xmlns:a16="http://schemas.microsoft.com/office/drawing/2014/main" id="{00C97C6D-4279-4749-A7FB-B7D1418E2232}"/>
              </a:ext>
            </a:extLst>
          </p:cNvPr>
          <p:cNvSpPr/>
          <p:nvPr/>
        </p:nvSpPr>
        <p:spPr>
          <a:xfrm>
            <a:off x="623685" y="1518338"/>
            <a:ext cx="3908795" cy="795048"/>
          </a:xfrm>
          <a:custGeom>
            <a:avLst/>
            <a:gdLst>
              <a:gd name="connsiteX0" fmla="*/ 0 w 3908795"/>
              <a:gd name="connsiteY0" fmla="*/ 0 h 795048"/>
              <a:gd name="connsiteX1" fmla="*/ 3511271 w 3908795"/>
              <a:gd name="connsiteY1" fmla="*/ 0 h 795048"/>
              <a:gd name="connsiteX2" fmla="*/ 3908795 w 3908795"/>
              <a:gd name="connsiteY2" fmla="*/ 397524 h 795048"/>
              <a:gd name="connsiteX3" fmla="*/ 3511271 w 3908795"/>
              <a:gd name="connsiteY3" fmla="*/ 795048 h 795048"/>
              <a:gd name="connsiteX4" fmla="*/ 0 w 3908795"/>
              <a:gd name="connsiteY4" fmla="*/ 795048 h 795048"/>
              <a:gd name="connsiteX5" fmla="*/ 397524 w 3908795"/>
              <a:gd name="connsiteY5" fmla="*/ 397524 h 795048"/>
              <a:gd name="connsiteX6" fmla="*/ 0 w 3908795"/>
              <a:gd name="connsiteY6" fmla="*/ 0 h 79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8795" h="795048">
                <a:moveTo>
                  <a:pt x="0" y="0"/>
                </a:moveTo>
                <a:lnTo>
                  <a:pt x="3511271" y="0"/>
                </a:lnTo>
                <a:lnTo>
                  <a:pt x="3908795" y="397524"/>
                </a:lnTo>
                <a:lnTo>
                  <a:pt x="3511271" y="795048"/>
                </a:lnTo>
                <a:lnTo>
                  <a:pt x="0" y="795048"/>
                </a:lnTo>
                <a:lnTo>
                  <a:pt x="397524" y="397524"/>
                </a:lnTo>
                <a:lnTo>
                  <a:pt x="0" y="0"/>
                </a:lnTo>
                <a:close/>
              </a:path>
            </a:pathLst>
          </a:custGeom>
          <a:solidFill>
            <a:srgbClr val="067F68"/>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09538" tIns="37338" rIns="434862" bIns="37338"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Amazon Ember" panose="020B0603020204020204" pitchFamily="34" charset="0"/>
                <a:ea typeface="Amazon Ember" panose="020B0603020204020204" pitchFamily="34" charset="0"/>
                <a:cs typeface="Amazon Ember" panose="020B0603020204020204" pitchFamily="34" charset="0"/>
              </a:rPr>
              <a:t>3 days ago</a:t>
            </a:r>
          </a:p>
        </p:txBody>
      </p:sp>
      <p:sp>
        <p:nvSpPr>
          <p:cNvPr id="17" name="Freeform 16">
            <a:extLst>
              <a:ext uri="{FF2B5EF4-FFF2-40B4-BE49-F238E27FC236}">
                <a16:creationId xmlns:a16="http://schemas.microsoft.com/office/drawing/2014/main" id="{FE17B5B2-45B0-0D40-B613-ED29ECC98E81}"/>
              </a:ext>
            </a:extLst>
          </p:cNvPr>
          <p:cNvSpPr/>
          <p:nvPr/>
        </p:nvSpPr>
        <p:spPr>
          <a:xfrm>
            <a:off x="4141601" y="1518338"/>
            <a:ext cx="3908795" cy="795048"/>
          </a:xfrm>
          <a:custGeom>
            <a:avLst/>
            <a:gdLst>
              <a:gd name="connsiteX0" fmla="*/ 0 w 3908795"/>
              <a:gd name="connsiteY0" fmla="*/ 0 h 795048"/>
              <a:gd name="connsiteX1" fmla="*/ 3511271 w 3908795"/>
              <a:gd name="connsiteY1" fmla="*/ 0 h 795048"/>
              <a:gd name="connsiteX2" fmla="*/ 3908795 w 3908795"/>
              <a:gd name="connsiteY2" fmla="*/ 397524 h 795048"/>
              <a:gd name="connsiteX3" fmla="*/ 3511271 w 3908795"/>
              <a:gd name="connsiteY3" fmla="*/ 795048 h 795048"/>
              <a:gd name="connsiteX4" fmla="*/ 0 w 3908795"/>
              <a:gd name="connsiteY4" fmla="*/ 795048 h 795048"/>
              <a:gd name="connsiteX5" fmla="*/ 397524 w 3908795"/>
              <a:gd name="connsiteY5" fmla="*/ 397524 h 795048"/>
              <a:gd name="connsiteX6" fmla="*/ 0 w 3908795"/>
              <a:gd name="connsiteY6" fmla="*/ 0 h 79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8795" h="795048">
                <a:moveTo>
                  <a:pt x="0" y="0"/>
                </a:moveTo>
                <a:lnTo>
                  <a:pt x="3511271" y="0"/>
                </a:lnTo>
                <a:lnTo>
                  <a:pt x="3908795" y="397524"/>
                </a:lnTo>
                <a:lnTo>
                  <a:pt x="3511271" y="795048"/>
                </a:lnTo>
                <a:lnTo>
                  <a:pt x="0" y="795048"/>
                </a:lnTo>
                <a:lnTo>
                  <a:pt x="397524" y="397524"/>
                </a:lnTo>
                <a:lnTo>
                  <a:pt x="0" y="0"/>
                </a:lnTo>
                <a:close/>
              </a:path>
            </a:pathLst>
          </a:custGeom>
          <a:solidFill>
            <a:srgbClr val="067F68"/>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09538" tIns="37338" rIns="434862" bIns="37338"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Amazon Ember" panose="020B0603020204020204" pitchFamily="34" charset="0"/>
                <a:ea typeface="Amazon Ember" panose="020B0603020204020204" pitchFamily="34" charset="0"/>
                <a:cs typeface="Amazon Ember" panose="020B0603020204020204" pitchFamily="34" charset="0"/>
              </a:rPr>
              <a:t>2 days ago</a:t>
            </a:r>
          </a:p>
        </p:txBody>
      </p:sp>
      <p:sp>
        <p:nvSpPr>
          <p:cNvPr id="18" name="Freeform 17">
            <a:extLst>
              <a:ext uri="{FF2B5EF4-FFF2-40B4-BE49-F238E27FC236}">
                <a16:creationId xmlns:a16="http://schemas.microsoft.com/office/drawing/2014/main" id="{47B387CF-47F5-6748-BCCF-1C31F7AC8B1B}"/>
              </a:ext>
            </a:extLst>
          </p:cNvPr>
          <p:cNvSpPr/>
          <p:nvPr/>
        </p:nvSpPr>
        <p:spPr>
          <a:xfrm>
            <a:off x="7659517" y="1518338"/>
            <a:ext cx="3908795" cy="795048"/>
          </a:xfrm>
          <a:custGeom>
            <a:avLst/>
            <a:gdLst>
              <a:gd name="connsiteX0" fmla="*/ 0 w 3908795"/>
              <a:gd name="connsiteY0" fmla="*/ 0 h 795048"/>
              <a:gd name="connsiteX1" fmla="*/ 3511271 w 3908795"/>
              <a:gd name="connsiteY1" fmla="*/ 0 h 795048"/>
              <a:gd name="connsiteX2" fmla="*/ 3908795 w 3908795"/>
              <a:gd name="connsiteY2" fmla="*/ 397524 h 795048"/>
              <a:gd name="connsiteX3" fmla="*/ 3511271 w 3908795"/>
              <a:gd name="connsiteY3" fmla="*/ 795048 h 795048"/>
              <a:gd name="connsiteX4" fmla="*/ 0 w 3908795"/>
              <a:gd name="connsiteY4" fmla="*/ 795048 h 795048"/>
              <a:gd name="connsiteX5" fmla="*/ 397524 w 3908795"/>
              <a:gd name="connsiteY5" fmla="*/ 397524 h 795048"/>
              <a:gd name="connsiteX6" fmla="*/ 0 w 3908795"/>
              <a:gd name="connsiteY6" fmla="*/ 0 h 79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8795" h="795048">
                <a:moveTo>
                  <a:pt x="0" y="0"/>
                </a:moveTo>
                <a:lnTo>
                  <a:pt x="3511271" y="0"/>
                </a:lnTo>
                <a:lnTo>
                  <a:pt x="3908795" y="397524"/>
                </a:lnTo>
                <a:lnTo>
                  <a:pt x="3511271" y="795048"/>
                </a:lnTo>
                <a:lnTo>
                  <a:pt x="0" y="795048"/>
                </a:lnTo>
                <a:lnTo>
                  <a:pt x="397524" y="397524"/>
                </a:lnTo>
                <a:lnTo>
                  <a:pt x="0" y="0"/>
                </a:lnTo>
                <a:close/>
              </a:path>
            </a:pathLst>
          </a:custGeom>
          <a:solidFill>
            <a:srgbClr val="067F68"/>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09538" tIns="37338" rIns="434862" bIns="37338"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Amazon Ember" panose="020B0603020204020204" pitchFamily="34" charset="0"/>
                <a:ea typeface="Amazon Ember" panose="020B0603020204020204" pitchFamily="34" charset="0"/>
                <a:cs typeface="Amazon Ember" panose="020B0603020204020204" pitchFamily="34" charset="0"/>
              </a:rPr>
              <a:t>Today</a:t>
            </a:r>
          </a:p>
        </p:txBody>
      </p:sp>
      <p:sp>
        <p:nvSpPr>
          <p:cNvPr id="14" name="Footer Placeholder 4">
            <a:extLst>
              <a:ext uri="{FF2B5EF4-FFF2-40B4-BE49-F238E27FC236}">
                <a16:creationId xmlns:a16="http://schemas.microsoft.com/office/drawing/2014/main" id="{4624EF3E-5425-5C45-8AC8-48A9458DC1CD}"/>
              </a:ext>
            </a:extLst>
          </p:cNvPr>
          <p:cNvSpPr>
            <a:spLocks noGrp="1"/>
          </p:cNvSpPr>
          <p:nvPr>
            <p:ph type="ftr" sz="quarter" idx="3"/>
          </p:nvPr>
        </p:nvSpPr>
        <p:spPr>
          <a:xfrm>
            <a:off x="419100" y="6356350"/>
            <a:ext cx="3735457" cy="365125"/>
          </a:xfrm>
        </p:spPr>
        <p:txBody>
          <a:bodyPr/>
          <a:lstStyle/>
          <a:p>
            <a:r>
              <a:rPr lang="en-US" dirty="0"/>
              <a:t>© 2021 Amazon Web Services, Inc. or its affiliates. All rights reserved.</a:t>
            </a:r>
          </a:p>
        </p:txBody>
      </p:sp>
      <p:sp>
        <p:nvSpPr>
          <p:cNvPr id="15" name="Slide Number Placeholder 3">
            <a:extLst>
              <a:ext uri="{FF2B5EF4-FFF2-40B4-BE49-F238E27FC236}">
                <a16:creationId xmlns:a16="http://schemas.microsoft.com/office/drawing/2014/main" id="{CFB203BB-B98C-B444-89B9-44582210311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93579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E731-7F54-2945-9683-F8C0FF95E617}"/>
              </a:ext>
            </a:extLst>
          </p:cNvPr>
          <p:cNvSpPr>
            <a:spLocks noGrp="1"/>
          </p:cNvSpPr>
          <p:nvPr>
            <p:ph type="title"/>
          </p:nvPr>
        </p:nvSpPr>
        <p:spPr/>
        <p:txBody>
          <a:bodyPr/>
          <a:lstStyle/>
          <a:p>
            <a:r>
              <a:rPr lang="en-US" dirty="0"/>
              <a:t>AWS CloudTrail</a:t>
            </a:r>
          </a:p>
        </p:txBody>
      </p:sp>
      <p:sp>
        <p:nvSpPr>
          <p:cNvPr id="5" name="TextBox 4">
            <a:extLst>
              <a:ext uri="{FF2B5EF4-FFF2-40B4-BE49-F238E27FC236}">
                <a16:creationId xmlns:a16="http://schemas.microsoft.com/office/drawing/2014/main" id="{EED4773F-2BFE-8D4D-89CD-3C7CEEF22D9F}"/>
              </a:ext>
            </a:extLst>
          </p:cNvPr>
          <p:cNvSpPr txBox="1"/>
          <p:nvPr/>
        </p:nvSpPr>
        <p:spPr>
          <a:xfrm>
            <a:off x="754622" y="4386260"/>
            <a:ext cx="2946400"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Track user activities and API requests throughout your AWS infrastructure</a:t>
            </a:r>
          </a:p>
        </p:txBody>
      </p:sp>
      <p:sp>
        <p:nvSpPr>
          <p:cNvPr id="6" name="TextBox 5">
            <a:extLst>
              <a:ext uri="{FF2B5EF4-FFF2-40B4-BE49-F238E27FC236}">
                <a16:creationId xmlns:a16="http://schemas.microsoft.com/office/drawing/2014/main" id="{7499544A-64C8-AA4B-9178-DB98CB3F84F8}"/>
              </a:ext>
            </a:extLst>
          </p:cNvPr>
          <p:cNvSpPr txBox="1"/>
          <p:nvPr/>
        </p:nvSpPr>
        <p:spPr>
          <a:xfrm>
            <a:off x="4517190" y="4386260"/>
            <a:ext cx="3157621" cy="1323439"/>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Filter logs generated by API calls to assist with operational analysis and troubleshooting</a:t>
            </a:r>
          </a:p>
        </p:txBody>
      </p:sp>
      <p:sp>
        <p:nvSpPr>
          <p:cNvPr id="7" name="TextBox 6">
            <a:extLst>
              <a:ext uri="{FF2B5EF4-FFF2-40B4-BE49-F238E27FC236}">
                <a16:creationId xmlns:a16="http://schemas.microsoft.com/office/drawing/2014/main" id="{E462A08D-0DA9-DF42-B4EC-4099AE43A95B}"/>
              </a:ext>
            </a:extLst>
          </p:cNvPr>
          <p:cNvSpPr txBox="1"/>
          <p:nvPr/>
        </p:nvSpPr>
        <p:spPr>
          <a:xfrm>
            <a:off x="8490980" y="4402651"/>
            <a:ext cx="2946400"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Automatically detect unusual account activity</a:t>
            </a:r>
          </a:p>
        </p:txBody>
      </p:sp>
      <p:pic>
        <p:nvPicPr>
          <p:cNvPr id="4" name="Picture 3">
            <a:extLst>
              <a:ext uri="{FF2B5EF4-FFF2-40B4-BE49-F238E27FC236}">
                <a16:creationId xmlns:a16="http://schemas.microsoft.com/office/drawing/2014/main" id="{A4BF375A-E36E-E84F-A1A7-C1AC50D08F20}"/>
              </a:ext>
            </a:extLst>
          </p:cNvPr>
          <p:cNvPicPr>
            <a:picLocks noChangeAspect="1"/>
          </p:cNvPicPr>
          <p:nvPr/>
        </p:nvPicPr>
        <p:blipFill>
          <a:blip r:embed="rId4"/>
          <a:stretch>
            <a:fillRect/>
          </a:stretch>
        </p:blipFill>
        <p:spPr>
          <a:xfrm>
            <a:off x="1244112" y="2227900"/>
            <a:ext cx="1967419" cy="2014871"/>
          </a:xfrm>
          <a:prstGeom prst="rect">
            <a:avLst/>
          </a:prstGeom>
        </p:spPr>
      </p:pic>
      <p:pic>
        <p:nvPicPr>
          <p:cNvPr id="10" name="Picture 9">
            <a:extLst>
              <a:ext uri="{FF2B5EF4-FFF2-40B4-BE49-F238E27FC236}">
                <a16:creationId xmlns:a16="http://schemas.microsoft.com/office/drawing/2014/main" id="{EEEBEB91-FD78-DF49-9E94-48C16A4B4DA4}"/>
              </a:ext>
            </a:extLst>
          </p:cNvPr>
          <p:cNvPicPr>
            <a:picLocks noChangeAspect="1"/>
          </p:cNvPicPr>
          <p:nvPr/>
        </p:nvPicPr>
        <p:blipFill>
          <a:blip r:embed="rId5"/>
          <a:stretch>
            <a:fillRect/>
          </a:stretch>
        </p:blipFill>
        <p:spPr>
          <a:xfrm>
            <a:off x="5058781" y="2284840"/>
            <a:ext cx="2074437" cy="1900989"/>
          </a:xfrm>
          <a:prstGeom prst="rect">
            <a:avLst/>
          </a:prstGeom>
        </p:spPr>
      </p:pic>
      <p:pic>
        <p:nvPicPr>
          <p:cNvPr id="14" name="Picture 13">
            <a:extLst>
              <a:ext uri="{FF2B5EF4-FFF2-40B4-BE49-F238E27FC236}">
                <a16:creationId xmlns:a16="http://schemas.microsoft.com/office/drawing/2014/main" id="{68746F88-700A-514A-BF7A-003796B32260}"/>
              </a:ext>
            </a:extLst>
          </p:cNvPr>
          <p:cNvPicPr>
            <a:picLocks noChangeAspect="1"/>
          </p:cNvPicPr>
          <p:nvPr/>
        </p:nvPicPr>
        <p:blipFill>
          <a:blip r:embed="rId6"/>
          <a:stretch>
            <a:fillRect/>
          </a:stretch>
        </p:blipFill>
        <p:spPr>
          <a:xfrm>
            <a:off x="9015423" y="2356585"/>
            <a:ext cx="1897514" cy="1900990"/>
          </a:xfrm>
          <a:prstGeom prst="rect">
            <a:avLst/>
          </a:prstGeom>
        </p:spPr>
      </p:pic>
      <p:sp>
        <p:nvSpPr>
          <p:cNvPr id="11" name="Footer Placeholder 4">
            <a:extLst>
              <a:ext uri="{FF2B5EF4-FFF2-40B4-BE49-F238E27FC236}">
                <a16:creationId xmlns:a16="http://schemas.microsoft.com/office/drawing/2014/main" id="{91BCD8B3-CAD4-C948-B588-E8DC699C03E0}"/>
              </a:ext>
            </a:extLst>
          </p:cNvPr>
          <p:cNvSpPr>
            <a:spLocks noGrp="1"/>
          </p:cNvSpPr>
          <p:nvPr>
            <p:ph type="ftr" sz="quarter" idx="3"/>
          </p:nvPr>
        </p:nvSpPr>
        <p:spPr>
          <a:xfrm>
            <a:off x="419100" y="6356350"/>
            <a:ext cx="3735457" cy="365125"/>
          </a:xfrm>
        </p:spPr>
        <p:txBody>
          <a:bodyPr/>
          <a:lstStyle/>
          <a:p>
            <a:r>
              <a:rPr lang="en-US" dirty="0"/>
              <a:t>© 2021 Amazon Web Services, Inc. or its affiliates. All rights reserved.</a:t>
            </a:r>
          </a:p>
        </p:txBody>
      </p:sp>
      <p:sp>
        <p:nvSpPr>
          <p:cNvPr id="13" name="Slide Number Placeholder 3">
            <a:extLst>
              <a:ext uri="{FF2B5EF4-FFF2-40B4-BE49-F238E27FC236}">
                <a16:creationId xmlns:a16="http://schemas.microsoft.com/office/drawing/2014/main" id="{BFAEAC7C-EDB6-9142-A6D8-FBE0537E928D}"/>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791394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4"/>
  <p:tag name="ARTICULATE_DESIGN_ID_PALOMA 2019 V1" val="tLcGak3F"/>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loma 2019 v1">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T&amp;C_2020" id="{EFD0D240-98C0-8546-A994-971670D490F1}" vid="{063438FB-4829-9E45-B027-B4BFF182B0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5354</TotalTime>
  <Words>3521</Words>
  <Application>Microsoft Macintosh PowerPoint</Application>
  <PresentationFormat>Widescreen</PresentationFormat>
  <Paragraphs>325</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Amazon Ember</vt:lpstr>
      <vt:lpstr>Amazon Ember Light</vt:lpstr>
      <vt:lpstr>Arial</vt:lpstr>
      <vt:lpstr>Calibri</vt:lpstr>
      <vt:lpstr>Lucida Console</vt:lpstr>
      <vt:lpstr>Paloma 2019 v1</vt:lpstr>
      <vt:lpstr>Monitoring and Analytics</vt:lpstr>
      <vt:lpstr>Module 7 objectives</vt:lpstr>
      <vt:lpstr>Amazon CloudWatch</vt:lpstr>
      <vt:lpstr>Coffee shop metrics</vt:lpstr>
      <vt:lpstr>Amazon CloudWatch</vt:lpstr>
      <vt:lpstr>Amazon CloudWatch dashboard</vt:lpstr>
      <vt:lpstr>AWS CloudTrail</vt:lpstr>
      <vt:lpstr>Coffee shop events</vt:lpstr>
      <vt:lpstr>AWS CloudTrail</vt:lpstr>
      <vt:lpstr>AWS CloudTrail event</vt:lpstr>
      <vt:lpstr>Knowledge check question</vt:lpstr>
      <vt:lpstr>Knowledge check answer</vt:lpstr>
      <vt:lpstr>AWS Trusted Advisor</vt:lpstr>
      <vt:lpstr>Coffee shop improvements</vt:lpstr>
      <vt:lpstr>AWS Trusted Advisor</vt:lpstr>
      <vt:lpstr>AWS Trusted Advisor dashboard</vt:lpstr>
      <vt:lpstr>Knowledge check</vt:lpstr>
      <vt:lpstr>Knowledge check question 1</vt:lpstr>
      <vt:lpstr>Knowledge check answer 1</vt:lpstr>
      <vt:lpstr>Knowledge check question 2</vt:lpstr>
      <vt:lpstr>Knowledge check answer 2</vt:lpstr>
      <vt:lpstr>Knowledge check question 3</vt:lpstr>
      <vt:lpstr>Knowledge check answer 3</vt:lpstr>
      <vt:lpstr>Module 7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6: Monitoring and analytics</dc:title>
  <dc:creator>Olivia Liddell</dc:creator>
  <cp:lastModifiedBy>Olivia Liddell</cp:lastModifiedBy>
  <cp:revision>138</cp:revision>
  <dcterms:created xsi:type="dcterms:W3CDTF">2020-06-23T02:51:11Z</dcterms:created>
  <dcterms:modified xsi:type="dcterms:W3CDTF">2021-06-28T19:00:44Z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ADDF53DF-C117-453B-B226-3628111CC356</vt:lpwstr>
  </property>
  <property fmtid="{D5CDD505-2E9C-101B-9397-08002B2CF9AE}" pid="3" name="ArticulatePath">
    <vt:lpwstr>CPE ILT - Module 07 - Monitoring and Analytics</vt:lpwstr>
  </property>
</Properties>
</file>